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11"/>
  </p:notesMasterIdLst>
  <p:sldIdLst>
    <p:sldId id="256" r:id="rId2"/>
    <p:sldId id="257" r:id="rId3"/>
    <p:sldId id="466" r:id="rId4"/>
    <p:sldId id="496" r:id="rId5"/>
    <p:sldId id="497" r:id="rId6"/>
    <p:sldId id="498" r:id="rId7"/>
    <p:sldId id="499" r:id="rId8"/>
    <p:sldId id="500" r:id="rId9"/>
    <p:sldId id="501" r:id="rId10"/>
    <p:sldId id="502" r:id="rId11"/>
    <p:sldId id="503" r:id="rId12"/>
    <p:sldId id="504" r:id="rId13"/>
    <p:sldId id="505" r:id="rId14"/>
    <p:sldId id="506" r:id="rId15"/>
    <p:sldId id="507" r:id="rId16"/>
    <p:sldId id="508" r:id="rId17"/>
    <p:sldId id="509" r:id="rId18"/>
    <p:sldId id="510" r:id="rId19"/>
    <p:sldId id="511" r:id="rId20"/>
    <p:sldId id="512" r:id="rId21"/>
    <p:sldId id="513" r:id="rId22"/>
    <p:sldId id="514" r:id="rId23"/>
    <p:sldId id="515" r:id="rId24"/>
    <p:sldId id="516" r:id="rId25"/>
    <p:sldId id="517" r:id="rId26"/>
    <p:sldId id="518" r:id="rId27"/>
    <p:sldId id="519" r:id="rId28"/>
    <p:sldId id="520" r:id="rId29"/>
    <p:sldId id="521" r:id="rId30"/>
    <p:sldId id="522" r:id="rId31"/>
    <p:sldId id="523" r:id="rId32"/>
    <p:sldId id="524" r:id="rId33"/>
    <p:sldId id="525" r:id="rId34"/>
    <p:sldId id="526" r:id="rId35"/>
    <p:sldId id="527" r:id="rId36"/>
    <p:sldId id="528" r:id="rId37"/>
    <p:sldId id="529" r:id="rId38"/>
    <p:sldId id="530" r:id="rId39"/>
    <p:sldId id="531" r:id="rId40"/>
    <p:sldId id="532" r:id="rId41"/>
    <p:sldId id="533" r:id="rId42"/>
    <p:sldId id="534" r:id="rId43"/>
    <p:sldId id="535" r:id="rId44"/>
    <p:sldId id="536" r:id="rId45"/>
    <p:sldId id="537" r:id="rId46"/>
    <p:sldId id="538" r:id="rId47"/>
    <p:sldId id="539" r:id="rId48"/>
    <p:sldId id="540" r:id="rId49"/>
    <p:sldId id="541" r:id="rId50"/>
    <p:sldId id="542" r:id="rId51"/>
    <p:sldId id="543" r:id="rId52"/>
    <p:sldId id="544" r:id="rId53"/>
    <p:sldId id="545" r:id="rId54"/>
    <p:sldId id="546" r:id="rId55"/>
    <p:sldId id="469" r:id="rId56"/>
    <p:sldId id="470" r:id="rId57"/>
    <p:sldId id="493" r:id="rId58"/>
    <p:sldId id="471" r:id="rId59"/>
    <p:sldId id="472" r:id="rId60"/>
    <p:sldId id="473" r:id="rId61"/>
    <p:sldId id="474" r:id="rId62"/>
    <p:sldId id="494" r:id="rId63"/>
    <p:sldId id="495" r:id="rId64"/>
    <p:sldId id="475" r:id="rId65"/>
    <p:sldId id="476" r:id="rId66"/>
    <p:sldId id="477" r:id="rId67"/>
    <p:sldId id="478" r:id="rId68"/>
    <p:sldId id="479" r:id="rId69"/>
    <p:sldId id="480" r:id="rId70"/>
    <p:sldId id="481" r:id="rId71"/>
    <p:sldId id="482" r:id="rId72"/>
    <p:sldId id="483" r:id="rId73"/>
    <p:sldId id="484" r:id="rId74"/>
    <p:sldId id="485" r:id="rId75"/>
    <p:sldId id="572" r:id="rId76"/>
    <p:sldId id="573" r:id="rId77"/>
    <p:sldId id="574" r:id="rId78"/>
    <p:sldId id="575" r:id="rId79"/>
    <p:sldId id="576" r:id="rId80"/>
    <p:sldId id="547" r:id="rId81"/>
    <p:sldId id="548" r:id="rId82"/>
    <p:sldId id="549" r:id="rId83"/>
    <p:sldId id="550" r:id="rId84"/>
    <p:sldId id="551" r:id="rId85"/>
    <p:sldId id="552" r:id="rId86"/>
    <p:sldId id="553" r:id="rId87"/>
    <p:sldId id="554" r:id="rId88"/>
    <p:sldId id="555" r:id="rId89"/>
    <p:sldId id="556" r:id="rId90"/>
    <p:sldId id="557" r:id="rId91"/>
    <p:sldId id="558" r:id="rId92"/>
    <p:sldId id="559" r:id="rId93"/>
    <p:sldId id="560" r:id="rId94"/>
    <p:sldId id="561" r:id="rId95"/>
    <p:sldId id="562" r:id="rId96"/>
    <p:sldId id="563" r:id="rId97"/>
    <p:sldId id="571" r:id="rId98"/>
    <p:sldId id="564" r:id="rId99"/>
    <p:sldId id="570" r:id="rId100"/>
    <p:sldId id="565" r:id="rId101"/>
    <p:sldId id="566" r:id="rId102"/>
    <p:sldId id="567" r:id="rId103"/>
    <p:sldId id="568" r:id="rId104"/>
    <p:sldId id="569" r:id="rId105"/>
    <p:sldId id="489" r:id="rId106"/>
    <p:sldId id="490" r:id="rId107"/>
    <p:sldId id="491" r:id="rId108"/>
    <p:sldId id="492" r:id="rId109"/>
    <p:sldId id="295" r:id="rId1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6B2A45-283B-4AA8-86D1-34CB92B0B60B}">
          <p14:sldIdLst>
            <p14:sldId id="256"/>
            <p14:sldId id="257"/>
          </p14:sldIdLst>
        </p14:section>
        <p14:section name="Ubuntu" id="{EDCA6DC6-9BC5-42BC-8E54-7EF6C2E7060A}">
          <p14:sldIdLst>
            <p14:sldId id="466"/>
            <p14:sldId id="496"/>
          </p14:sldIdLst>
        </p14:section>
        <p14:section name="Git and Zenhub" id="{30B52E57-8F68-418D-A590-D9406F4E4D83}">
          <p14:sldIdLst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</p14:sldIdLst>
        </p14:section>
        <p14:section name="IntelliJ" id="{56C1C75A-20F9-43C6-872B-A710D6548EE2}">
          <p14:sldIdLst>
            <p14:sldId id="469"/>
            <p14:sldId id="470"/>
            <p14:sldId id="493"/>
            <p14:sldId id="471"/>
            <p14:sldId id="472"/>
            <p14:sldId id="473"/>
            <p14:sldId id="474"/>
          </p14:sldIdLst>
        </p14:section>
        <p14:section name="Pycharm" id="{385E5DFD-964E-4046-9076-F9977D94B309}">
          <p14:sldIdLst>
            <p14:sldId id="494"/>
            <p14:sldId id="495"/>
          </p14:sldIdLst>
        </p14:section>
        <p14:section name="SBT and Maven" id="{639AD038-A4CD-47B9-BA38-F21488FCF22B}">
          <p14:sldIdLst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</p14:sldIdLst>
        </p14:section>
        <p14:section name="Spark Installation" id="{3454A3FF-8AEA-454F-89A3-D1F95465D246}">
          <p14:sldIdLst>
            <p14:sldId id="572"/>
            <p14:sldId id="573"/>
            <p14:sldId id="574"/>
            <p14:sldId id="575"/>
            <p14:sldId id="576"/>
          </p14:sldIdLst>
        </p14:section>
        <p14:section name="Android Installation Guide" id="{966ADF92-B266-4D83-A656-701D1B05F2A0}">
          <p14:sldIdLst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</p14:sldIdLst>
        </p14:section>
        <p14:section name="Tensorflow Installation Guide" id="{A09D1CFE-6455-485B-98FE-E32AB73D28A5}">
          <p14:sldIdLst>
            <p14:sldId id="561"/>
            <p14:sldId id="562"/>
            <p14:sldId id="563"/>
            <p14:sldId id="571"/>
            <p14:sldId id="564"/>
            <p14:sldId id="570"/>
            <p14:sldId id="565"/>
            <p14:sldId id="566"/>
            <p14:sldId id="567"/>
            <p14:sldId id="568"/>
            <p14:sldId id="569"/>
          </p14:sldIdLst>
        </p14:section>
        <p14:section name="Lab Submission Guidelines" id="{77E79137-66DA-49B6-BAA2-34B0B82762A9}">
          <p14:sldIdLst>
            <p14:sldId id="489"/>
            <p14:sldId id="490"/>
            <p14:sldId id="491"/>
            <p14:sldId id="492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6B781-F1FE-4A89-ABF3-52663586724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30BFF-9F06-4972-87C8-0F092B71B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42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 Java in Ubuntu if it's not available.</a:t>
            </a:r>
          </a:p>
          <a:p>
            <a:endParaRPr lang="en-US" dirty="0"/>
          </a:p>
          <a:p>
            <a:r>
              <a:rPr lang="en-US" dirty="0"/>
              <a:t>If you want to make use of GPU, it's not possible with Virtual machine OS. You may have to install Ubuntu directly in a </a:t>
            </a:r>
            <a:r>
              <a:rPr lang="en-US" dirty="0" err="1"/>
              <a:t>seperate</a:t>
            </a:r>
            <a:r>
              <a:rPr lang="en-US" dirty="0"/>
              <a:t> hard drive partition. Check if your GPU is compatible with </a:t>
            </a:r>
            <a:r>
              <a:rPr lang="en-US" dirty="0" err="1"/>
              <a:t>Tensorflow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People with Mac OS can run </a:t>
            </a:r>
            <a:r>
              <a:rPr lang="en-US" dirty="0" err="1"/>
              <a:t>tensorflow</a:t>
            </a:r>
            <a:r>
              <a:rPr lang="en-US" dirty="0"/>
              <a:t> directly, you don't need to install Ubuntu. All the installation procedures are going to be different (Intellij, </a:t>
            </a:r>
            <a:r>
              <a:rPr lang="en-US" dirty="0" err="1"/>
              <a:t>pycharm</a:t>
            </a:r>
            <a:r>
              <a:rPr lang="en-US" dirty="0"/>
              <a:t>, </a:t>
            </a:r>
            <a:r>
              <a:rPr lang="en-US" dirty="0" err="1"/>
              <a:t>git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 etc.). But if you want to install Ubuntu you can follow the same procedure using Virtual Machine.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30BFF-9F06-4972-87C8-0F092B71B0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18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92465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002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916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319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128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# Ubuntu/Linux 64-bit, CPU only, Python 2.7</a:t>
            </a:r>
          </a:p>
          <a:p>
            <a:r>
              <a:rPr lang="en-US" dirty="0"/>
              <a:t>$ export TF_BINARY_URL=https://storage.googleapis.com/tensorflow/linux/cpu/tensorflow-1.0.0-cp27-none-linux_x86_64.whl</a:t>
            </a:r>
          </a:p>
          <a:p>
            <a:endParaRPr lang="en-US" dirty="0"/>
          </a:p>
          <a:p>
            <a:r>
              <a:rPr lang="en-US" dirty="0"/>
              <a:t># Ubuntu/Linux 64-bit, GPU enabled, Python 2.7</a:t>
            </a:r>
          </a:p>
          <a:p>
            <a:r>
              <a:rPr lang="en-US" dirty="0"/>
              <a:t># Requires CUDA toolkit 8.0 and </a:t>
            </a:r>
            <a:r>
              <a:rPr lang="en-US" dirty="0" err="1"/>
              <a:t>CuDNN</a:t>
            </a:r>
            <a:r>
              <a:rPr lang="en-US" dirty="0"/>
              <a:t> v5. For other versions, see "Installing from sources" below.</a:t>
            </a:r>
          </a:p>
          <a:p>
            <a:r>
              <a:rPr lang="en-US" dirty="0"/>
              <a:t>https://storage.googleapis.com/tensorflow/linux/gpu/tensorflow_gpu-1.0.0-cp27-none-linux_x86_64.whl</a:t>
            </a:r>
          </a:p>
          <a:p>
            <a:endParaRPr lang="en-US" dirty="0"/>
          </a:p>
          <a:p>
            <a:r>
              <a:rPr lang="en-US" dirty="0"/>
              <a:t># Mac OS X, CPU only, Python 2.7:</a:t>
            </a:r>
          </a:p>
          <a:p>
            <a:r>
              <a:rPr lang="en-US" dirty="0"/>
              <a:t>$ export TF_BINARY_URL=https://storage.googleapis.com/tensorflow/mac/cpu/tensorflow-1.0.0-py2-none-any.whl</a:t>
            </a:r>
          </a:p>
          <a:p>
            <a:endParaRPr lang="en-US" dirty="0"/>
          </a:p>
          <a:p>
            <a:r>
              <a:rPr lang="en-US" dirty="0"/>
              <a:t># Mac OS X, GPU enabled, Python 2.7:</a:t>
            </a:r>
          </a:p>
          <a:p>
            <a:r>
              <a:rPr lang="en-US" dirty="0"/>
              <a:t>$ export TF_BINARY_URL=https://storage.googleapis.com/tensorflow/mac/gpu/tensorflow_gpu-1.0.0-py2-none-any.whl</a:t>
            </a:r>
          </a:p>
          <a:p>
            <a:endParaRPr lang="en-US" dirty="0"/>
          </a:p>
          <a:p>
            <a:r>
              <a:rPr lang="en-US" dirty="0"/>
              <a:t># Ubuntu/Linux 64-bit, CPU only, Python 3.4</a:t>
            </a:r>
          </a:p>
          <a:p>
            <a:r>
              <a:rPr lang="en-US" dirty="0"/>
              <a:t>$ export TF_BINARY_URL=https://storage.googleapis.com/tensorflow/linux/cpu/tensorflow-1.0.0-cp34-cp34m-linux_x86_64.whl</a:t>
            </a:r>
          </a:p>
          <a:p>
            <a:endParaRPr lang="en-US" dirty="0"/>
          </a:p>
          <a:p>
            <a:r>
              <a:rPr lang="en-US" dirty="0"/>
              <a:t># Ubuntu/Linux 64-bit, GPU enabled, Python 3.4</a:t>
            </a:r>
          </a:p>
          <a:p>
            <a:r>
              <a:rPr lang="en-US" dirty="0"/>
              <a:t># Requires CUDA toolkit 8.0 and </a:t>
            </a:r>
            <a:r>
              <a:rPr lang="en-US" dirty="0" err="1"/>
              <a:t>CuDNN</a:t>
            </a:r>
            <a:r>
              <a:rPr lang="en-US" dirty="0"/>
              <a:t> v5. For other versions, see "Installing from sources" below.</a:t>
            </a:r>
          </a:p>
          <a:p>
            <a:r>
              <a:rPr lang="en-US" dirty="0"/>
              <a:t>$ export TF_BINARY_URL=https://storage.googleapis.com/tensorflow/linux/gpu/tensorflow_gpu-1.0.0-cp34-cp34m-linux_x86_64.whl</a:t>
            </a:r>
          </a:p>
          <a:p>
            <a:endParaRPr lang="en-US" dirty="0"/>
          </a:p>
          <a:p>
            <a:r>
              <a:rPr lang="en-US" dirty="0"/>
              <a:t># Ubuntu/Linux 64-bit, CPU only, Python 3.5</a:t>
            </a:r>
          </a:p>
          <a:p>
            <a:r>
              <a:rPr lang="en-US" dirty="0"/>
              <a:t>$ export TF_BINARY_URL=https://storage.googleapis.com/tensorflow/linux/cpu/tensorflow-1.0.0-cp35-cp35m-linux_x86_64.whl</a:t>
            </a:r>
          </a:p>
          <a:p>
            <a:endParaRPr lang="en-US" dirty="0"/>
          </a:p>
          <a:p>
            <a:r>
              <a:rPr lang="en-US" dirty="0"/>
              <a:t># Ubuntu/Linux 64-bit, GPU enabled, Python 3.5</a:t>
            </a:r>
          </a:p>
          <a:p>
            <a:r>
              <a:rPr lang="en-US" dirty="0"/>
              <a:t># Requires CUDA toolkit 8.0 and </a:t>
            </a:r>
            <a:r>
              <a:rPr lang="en-US" dirty="0" err="1"/>
              <a:t>CuDNN</a:t>
            </a:r>
            <a:r>
              <a:rPr lang="en-US" dirty="0"/>
              <a:t> v5. For other versions, see "Installing from sources" below.</a:t>
            </a:r>
          </a:p>
          <a:p>
            <a:r>
              <a:rPr lang="en-US" dirty="0"/>
              <a:t>$ export TF_BINARY_URL=https://storage.googleapis.com/tensorflow/linux/gpu/tensorflow_gpu-1.0.0-cp35-cp35m-linux_x86_64.whl</a:t>
            </a:r>
          </a:p>
          <a:p>
            <a:endParaRPr lang="en-US" dirty="0"/>
          </a:p>
          <a:p>
            <a:r>
              <a:rPr lang="en-US" dirty="0"/>
              <a:t># Mac OS X, CPU only, Python 3.4 or 3.5:</a:t>
            </a:r>
          </a:p>
          <a:p>
            <a:r>
              <a:rPr lang="en-US" dirty="0"/>
              <a:t>$ export TF_BINARY_URL=https://storage.googleapis.com/tensorflow/mac/cpu/tensorflow-1.0.0-py3-none-any.whl</a:t>
            </a:r>
          </a:p>
          <a:p>
            <a:endParaRPr lang="en-US" dirty="0"/>
          </a:p>
          <a:p>
            <a:r>
              <a:rPr lang="en-US" dirty="0"/>
              <a:t># Mac OS X, GPU enabled, Python 3.4 or 3.5:</a:t>
            </a:r>
          </a:p>
          <a:p>
            <a:r>
              <a:rPr lang="en-US" dirty="0"/>
              <a:t>$ export TF_BINARY_URL=https://storage.googleapis.com/tensorflow/mac/gpu/tensorflow_gpu-1.0.0-py3-none-any.whl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A1C64-E2D3-4A5C-857F-39F8D8EA0AC8}" type="slidenum">
              <a:rPr lang="en-IN" smtClean="0"/>
              <a:pPr/>
              <a:t>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967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# Ubuntu/Linux 64-bit, CPU only, Python 2.7</a:t>
            </a:r>
          </a:p>
          <a:p>
            <a:r>
              <a:rPr lang="en-US" dirty="0"/>
              <a:t>$ export TF_BINARY_URL=https://storage.googleapis.com/tensorflow/linux/cpu/tensorflow-1.0.0-cp27-none-linux_x86_64.whl</a:t>
            </a:r>
          </a:p>
          <a:p>
            <a:endParaRPr lang="en-US" dirty="0"/>
          </a:p>
          <a:p>
            <a:r>
              <a:rPr lang="en-US" dirty="0"/>
              <a:t># Ubuntu/Linux 64-bit, GPU enabled, Python 2.7</a:t>
            </a:r>
          </a:p>
          <a:p>
            <a:r>
              <a:rPr lang="en-US" dirty="0"/>
              <a:t># Requires CUDA toolkit 8.0 and </a:t>
            </a:r>
            <a:r>
              <a:rPr lang="en-US" dirty="0" err="1"/>
              <a:t>CuDNN</a:t>
            </a:r>
            <a:r>
              <a:rPr lang="en-US" dirty="0"/>
              <a:t> v5. For other versions, see "Installing from sources" below.</a:t>
            </a:r>
          </a:p>
          <a:p>
            <a:r>
              <a:rPr lang="en-US" dirty="0"/>
              <a:t>https://storage.googleapis.com/tensorflow/linux/gpu/tensorflow_gpu-1.0.0-cp27-none-linux_x86_64.whl</a:t>
            </a:r>
          </a:p>
          <a:p>
            <a:endParaRPr lang="en-US" dirty="0"/>
          </a:p>
          <a:p>
            <a:r>
              <a:rPr lang="en-US" dirty="0"/>
              <a:t># Mac OS X, CPU only, Python 2.7:</a:t>
            </a:r>
          </a:p>
          <a:p>
            <a:r>
              <a:rPr lang="en-US" dirty="0"/>
              <a:t>$ export TF_BINARY_URL=https://storage.googleapis.com/tensorflow/mac/cpu/tensorflow-1.0.0-py2-none-any.whl</a:t>
            </a:r>
          </a:p>
          <a:p>
            <a:endParaRPr lang="en-US" dirty="0"/>
          </a:p>
          <a:p>
            <a:r>
              <a:rPr lang="en-US" dirty="0"/>
              <a:t># Mac OS X, GPU enabled, Python 2.7:</a:t>
            </a:r>
          </a:p>
          <a:p>
            <a:r>
              <a:rPr lang="en-US" dirty="0"/>
              <a:t>$ export TF_BINARY_URL=https://storage.googleapis.com/tensorflow/mac/gpu/tensorflow_gpu-1.0.0-py2-none-any.whl</a:t>
            </a:r>
          </a:p>
          <a:p>
            <a:endParaRPr lang="en-US" dirty="0"/>
          </a:p>
          <a:p>
            <a:r>
              <a:rPr lang="en-US" dirty="0"/>
              <a:t># Ubuntu/Linux 64-bit, CPU only, Python 3.4</a:t>
            </a:r>
          </a:p>
          <a:p>
            <a:r>
              <a:rPr lang="en-US" dirty="0"/>
              <a:t>$ export TF_BINARY_URL=https://storage.googleapis.com/tensorflow/linux/cpu/tensorflow-1.0.0-cp34-cp34m-linux_x86_64.whl</a:t>
            </a:r>
          </a:p>
          <a:p>
            <a:endParaRPr lang="en-US" dirty="0"/>
          </a:p>
          <a:p>
            <a:r>
              <a:rPr lang="en-US" dirty="0"/>
              <a:t># Ubuntu/Linux 64-bit, GPU enabled, Python 3.4</a:t>
            </a:r>
          </a:p>
          <a:p>
            <a:r>
              <a:rPr lang="en-US" dirty="0"/>
              <a:t># Requires CUDA toolkit 8.0 and </a:t>
            </a:r>
            <a:r>
              <a:rPr lang="en-US" dirty="0" err="1"/>
              <a:t>CuDNN</a:t>
            </a:r>
            <a:r>
              <a:rPr lang="en-US" dirty="0"/>
              <a:t> v5. For other versions, see "Installing from sources" below.</a:t>
            </a:r>
          </a:p>
          <a:p>
            <a:r>
              <a:rPr lang="en-US" dirty="0"/>
              <a:t>$ export TF_BINARY_URL=https://storage.googleapis.com/tensorflow/linux/gpu/tensorflow_gpu-1.0.0-cp34-cp34m-linux_x86_64.whl</a:t>
            </a:r>
          </a:p>
          <a:p>
            <a:endParaRPr lang="en-US" dirty="0"/>
          </a:p>
          <a:p>
            <a:r>
              <a:rPr lang="en-US" dirty="0"/>
              <a:t># Ubuntu/Linux 64-bit, CPU only, Python 3.5</a:t>
            </a:r>
          </a:p>
          <a:p>
            <a:r>
              <a:rPr lang="en-US" dirty="0"/>
              <a:t>$ export TF_BINARY_URL=https://storage.googleapis.com/tensorflow/linux/cpu/tensorflow-1.0.0-cp35-cp35m-linux_x86_64.whl</a:t>
            </a:r>
          </a:p>
          <a:p>
            <a:endParaRPr lang="en-US" dirty="0"/>
          </a:p>
          <a:p>
            <a:r>
              <a:rPr lang="en-US" dirty="0"/>
              <a:t># Ubuntu/Linux 64-bit, GPU enabled, Python 3.5</a:t>
            </a:r>
          </a:p>
          <a:p>
            <a:r>
              <a:rPr lang="en-US" dirty="0"/>
              <a:t># Requires CUDA toolkit 8.0 and </a:t>
            </a:r>
            <a:r>
              <a:rPr lang="en-US" dirty="0" err="1"/>
              <a:t>CuDNN</a:t>
            </a:r>
            <a:r>
              <a:rPr lang="en-US" dirty="0"/>
              <a:t> v5. For other versions, see "Installing from sources" below.</a:t>
            </a:r>
          </a:p>
          <a:p>
            <a:r>
              <a:rPr lang="en-US" dirty="0"/>
              <a:t>$ export TF_BINARY_URL=https://storage.googleapis.com/tensorflow/linux/gpu/tensorflow_gpu-1.0.0-cp35-cp35m-linux_x86_64.whl</a:t>
            </a:r>
          </a:p>
          <a:p>
            <a:endParaRPr lang="en-US" dirty="0"/>
          </a:p>
          <a:p>
            <a:r>
              <a:rPr lang="en-US" dirty="0"/>
              <a:t># Mac OS X, CPU only, Python 3.4 or 3.5:</a:t>
            </a:r>
          </a:p>
          <a:p>
            <a:r>
              <a:rPr lang="en-US" dirty="0"/>
              <a:t>$ export TF_BINARY_URL=https://storage.googleapis.com/tensorflow/mac/cpu/tensorflow-1.0.0-py3-none-any.whl</a:t>
            </a:r>
          </a:p>
          <a:p>
            <a:endParaRPr lang="en-US" dirty="0"/>
          </a:p>
          <a:p>
            <a:r>
              <a:rPr lang="en-US" dirty="0"/>
              <a:t># Mac OS X, GPU enabled, Python 3.4 or 3.5:</a:t>
            </a:r>
          </a:p>
          <a:p>
            <a:r>
              <a:rPr lang="en-US" dirty="0"/>
              <a:t>$ export TF_BINARY_URL=https://storage.googleapis.com/tensorflow/mac/gpu/tensorflow_gpu-1.0.0-py3-none-any.whl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A1C64-E2D3-4A5C-857F-39F8D8EA0AC8}" type="slidenum">
              <a:rPr lang="en-IN" smtClean="0"/>
              <a:pPr/>
              <a:t>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794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(1) is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tool window that shows the project itself, (2) is the editor, (3) is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 Description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tool window with the course progress bar (4) , (5) is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tool window and (6) is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Console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tool button.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30BFF-9F06-4972-87C8-0F092B71B0A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6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667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56790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36053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45253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5603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823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74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33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8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62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773700" y="2408600"/>
            <a:ext cx="7596600" cy="2040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97627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001235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96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00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28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1/18/2018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41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1/18/2018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35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1/18/2018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72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F2D43D0-7A22-438E-9436-6D8A009D1F8C}" type="datetimeFigureOut">
              <a:rPr lang="en-US" smtClean="0"/>
              <a:pPr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4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9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F2D43D0-7A22-438E-9436-6D8A009D1F8C}" type="datetimeFigureOut">
              <a:rPr lang="en-US" smtClean="0"/>
              <a:pPr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174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xxxxxxx.gi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your_email@example.com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hyperlink" Target="https://github.com/settings/ssh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xxxxxx.gits" TargetMode="External"/><Relationship Id="rId2" Type="http://schemas.openxmlformats.org/officeDocument/2006/relationships/hyperlink" Target="mailto:git@github.com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zenhub.io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rb.nci.nih.gov/bdge/installUbuntu.html" TargetMode="External"/><Relationship Id="rId5" Type="http://schemas.openxmlformats.org/officeDocument/2006/relationships/hyperlink" Target="http://aztcs.org/meeting_notes/mac/virtualmachines/virtualbox/VirtualBoxMac.pdf" TargetMode="External"/><Relationship Id="rId4" Type="http://schemas.openxmlformats.org/officeDocument/2006/relationships/hyperlink" Target="http://www.htpcbeginner.com/install-virtualbox-on-windows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idea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idea/download/#section=linux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jetbrains.com/pycharm/download/#section=linux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ala-sbt.org/0.13/tutorial/Installing-sbt-on-Windows.html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maven.apache.org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spark.apache.org/downloads.html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downloads/jdk8-downloads-2133151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ava.oracle.com/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hyperlink" Target="http://developer.android.com/sdk/index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304800"/>
            <a:ext cx="8229600" cy="41148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CS5542</a:t>
            </a:r>
            <a:br>
              <a:rPr lang="en-US" sz="48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Big Data Analytics and Applications</a:t>
            </a:r>
            <a:br>
              <a:rPr lang="en-US" sz="4800" b="1" dirty="0">
                <a:latin typeface="Times New Roman" pitchFamily="18" charset="0"/>
                <a:cs typeface="Times New Roman" pitchFamily="18" charset="0"/>
              </a:rPr>
            </a:br>
            <a:br>
              <a:rPr lang="en-US" sz="48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Tutorial 1 - Installations</a:t>
            </a:r>
            <a:br>
              <a:rPr lang="en-US" sz="4800" b="1" dirty="0">
                <a:latin typeface="Times New Roman" pitchFamily="18" charset="0"/>
                <a:cs typeface="Times New Roman" pitchFamily="18" charset="0"/>
              </a:rPr>
            </a:br>
            <a:endParaRPr lang="en-US" sz="31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0600"/>
            <a:ext cx="6400800" cy="1752600"/>
          </a:xfrm>
        </p:spPr>
        <p:txBody>
          <a:bodyPr/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January 18</a:t>
            </a:r>
            <a:r>
              <a:rPr lang="en-US" b="1" baseline="30000" dirty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2018</a:t>
            </a:r>
          </a:p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UMKC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Git</a:t>
            </a:r>
            <a:r>
              <a:rPr lang="en-US" dirty="0">
                <a:solidFill>
                  <a:srgbClr val="404040"/>
                </a:solidFill>
              </a:rPr>
              <a:t> Desktop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Download git using this link - https://git-scm.com/downloads</a:t>
            </a:r>
          </a:p>
          <a:p>
            <a:r>
              <a:rPr lang="en-US" dirty="0">
                <a:solidFill>
                  <a:schemeClr val="tx1"/>
                </a:solidFill>
              </a:rPr>
              <a:t>Download </a:t>
            </a:r>
            <a:r>
              <a:rPr lang="en-US" dirty="0" err="1">
                <a:solidFill>
                  <a:schemeClr val="tx1"/>
                </a:solidFill>
              </a:rPr>
              <a:t>Github</a:t>
            </a:r>
            <a:r>
              <a:rPr lang="en-US" dirty="0">
                <a:solidFill>
                  <a:schemeClr val="tx1"/>
                </a:solidFill>
              </a:rPr>
              <a:t> Desktop using this link - https://desktop.github.com/</a:t>
            </a:r>
            <a:endParaRPr>
              <a:solidFill>
                <a:schemeClr val="tx1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6" descr="gitdesktopinst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2790825"/>
            <a:ext cx="7292975" cy="337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59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41" y="2061168"/>
            <a:ext cx="7248525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6" y="4692581"/>
            <a:ext cx="8801670" cy="127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244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Installation(Windows)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1943100"/>
            <a:ext cx="8229600" cy="5600597"/>
          </a:xfrm>
        </p:spPr>
        <p:txBody>
          <a:bodyPr/>
          <a:lstStyle/>
          <a:p>
            <a:r>
              <a:rPr lang="en-US" b="1" dirty="0"/>
              <a:t>Not preferred for class</a:t>
            </a:r>
          </a:p>
          <a:p>
            <a:r>
              <a:rPr lang="en-US" dirty="0"/>
              <a:t>Anaconda mechanism is best for windows</a:t>
            </a:r>
          </a:p>
          <a:p>
            <a:r>
              <a:rPr lang="en-US" dirty="0"/>
              <a:t>Tensorflow only works for 64 bit and python3.5.X</a:t>
            </a:r>
          </a:p>
          <a:p>
            <a:r>
              <a:rPr lang="en-US" dirty="0"/>
              <a:t>Install Anaconda 64 bit https://www.continuum.io/downloads</a:t>
            </a:r>
          </a:p>
          <a:p>
            <a:r>
              <a:rPr lang="en-US" dirty="0"/>
              <a:t>Make anaconda's python as default in system.(change system path)</a:t>
            </a:r>
          </a:p>
          <a:p>
            <a:r>
              <a:rPr lang="en-US" dirty="0"/>
              <a:t>downgrade python to 3.5 version:  </a:t>
            </a:r>
            <a:r>
              <a:rPr lang="en-US" dirty="0" err="1"/>
              <a:t>conda</a:t>
            </a:r>
            <a:r>
              <a:rPr lang="en-US" dirty="0"/>
              <a:t> install python=3.5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297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Installation(Windows)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184028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C:&gt; </a:t>
            </a:r>
            <a:r>
              <a:rPr lang="en-US" dirty="0" err="1"/>
              <a:t>conda</a:t>
            </a:r>
            <a:r>
              <a:rPr lang="en-US" dirty="0"/>
              <a:t> create -n </a:t>
            </a:r>
            <a:r>
              <a:rPr lang="en-US" dirty="0" err="1"/>
              <a:t>tensorflow</a:t>
            </a:r>
            <a:r>
              <a:rPr lang="en-US" dirty="0"/>
              <a:t> </a:t>
            </a:r>
          </a:p>
          <a:p>
            <a:r>
              <a:rPr lang="en-US" dirty="0"/>
              <a:t>C:&gt; activate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 (</a:t>
            </a:r>
            <a:r>
              <a:rPr lang="en-US" dirty="0" err="1"/>
              <a:t>tensorflow</a:t>
            </a:r>
            <a:r>
              <a:rPr lang="en-US" dirty="0"/>
              <a:t>)C:&gt;  # Your prompt should change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(</a:t>
            </a:r>
            <a:r>
              <a:rPr lang="en-US" dirty="0" err="1"/>
              <a:t>tensorflow</a:t>
            </a:r>
            <a:r>
              <a:rPr lang="en-US" dirty="0"/>
              <a:t>) C:\Users\Manikanta&gt;pip install --ignore-installed --upgrade https://storage.googleapis.com/tensorflow/windows/cpu/tensorflow-1.0.0-cp35-cp35m-win_x86_64.whl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https://storage.googleapis.com/tensorflow/windows/cpu/tensorflow-1.0.0-cp35-cp35m-win_amd64.whl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872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Installation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924050"/>
            <a:ext cx="52101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538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8126" y="2253477"/>
            <a:ext cx="5578245" cy="2954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6"/>
          </a:p>
        </p:txBody>
      </p:sp>
      <p:sp>
        <p:nvSpPr>
          <p:cNvPr id="3" name="object 3"/>
          <p:cNvSpPr txBox="1"/>
          <p:nvPr/>
        </p:nvSpPr>
        <p:spPr>
          <a:xfrm>
            <a:off x="1538403" y="2133941"/>
            <a:ext cx="5537691" cy="177125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23774"/>
            <a:r>
              <a:rPr sz="1124" b="1" spc="4" dirty="0">
                <a:solidFill>
                  <a:srgbClr val="FFFFFF"/>
                </a:solidFill>
                <a:latin typeface="Courier New"/>
                <a:cs typeface="Courier New"/>
              </a:rPr>
              <a:t>impor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r>
              <a:rPr sz="1124" b="1" spc="1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24" b="1" spc="4" dirty="0">
                <a:solidFill>
                  <a:srgbClr val="FFFFFF"/>
                </a:solidFill>
                <a:latin typeface="Courier New"/>
                <a:cs typeface="Courier New"/>
              </a:rPr>
              <a:t>tensorflo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w</a:t>
            </a:r>
            <a:r>
              <a:rPr sz="1124" b="1" spc="1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24" b="1" spc="4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s tf</a:t>
            </a:r>
            <a:endParaRPr sz="1124" dirty="0">
              <a:latin typeface="Courier New"/>
              <a:cs typeface="Courier New"/>
            </a:endParaRPr>
          </a:p>
          <a:p>
            <a:pPr>
              <a:spcBef>
                <a:spcPts val="5"/>
              </a:spcBef>
            </a:pPr>
            <a:endParaRPr sz="1191" dirty="0">
              <a:latin typeface="Times New Roman"/>
              <a:cs typeface="Times New Roman"/>
            </a:endParaRPr>
          </a:p>
          <a:p>
            <a:pPr marL="23774" marR="3164894">
              <a:lnSpc>
                <a:spcPct val="102000"/>
              </a:lnSpc>
            </a:pP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a = tf.placeholder("float") b = tf.placeholder("float")</a:t>
            </a:r>
            <a:endParaRPr sz="1124" dirty="0">
              <a:latin typeface="Courier New"/>
              <a:cs typeface="Courier New"/>
            </a:endParaRPr>
          </a:p>
          <a:p>
            <a:pPr marL="23774" marR="3859079">
              <a:lnSpc>
                <a:spcPct val="204100"/>
              </a:lnSpc>
            </a:pP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y = </a:t>
            </a:r>
            <a:r>
              <a:rPr sz="1124" b="1" spc="4" dirty="0">
                <a:solidFill>
                  <a:srgbClr val="FFFFFF"/>
                </a:solidFill>
                <a:latin typeface="Courier New"/>
                <a:cs typeface="Courier New"/>
              </a:rPr>
              <a:t>tf.mul(a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124" b="1" spc="1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b) </a:t>
            </a:r>
            <a:r>
              <a:rPr sz="1124" b="1" spc="4" dirty="0">
                <a:solidFill>
                  <a:srgbClr val="FFFFFF"/>
                </a:solidFill>
                <a:latin typeface="Courier New"/>
                <a:cs typeface="Courier New"/>
              </a:rPr>
              <a:t>ses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s = tf.Session()</a:t>
            </a:r>
            <a:endParaRPr sz="1124" dirty="0">
              <a:latin typeface="Courier New"/>
              <a:cs typeface="Courier New"/>
            </a:endParaRPr>
          </a:p>
          <a:p>
            <a:pPr>
              <a:spcBef>
                <a:spcPts val="33"/>
              </a:spcBef>
            </a:pPr>
            <a:endParaRPr sz="1191" dirty="0">
              <a:latin typeface="Times New Roman"/>
              <a:cs typeface="Times New Roman"/>
            </a:endParaRPr>
          </a:p>
          <a:p>
            <a:pPr marL="23774"/>
            <a:r>
              <a:rPr sz="1124" b="1" spc="4" dirty="0">
                <a:solidFill>
                  <a:srgbClr val="FFFFFF"/>
                </a:solidFill>
                <a:latin typeface="Courier New"/>
                <a:cs typeface="Courier New"/>
              </a:rPr>
              <a:t>prin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t </a:t>
            </a:r>
            <a:r>
              <a:rPr sz="1124" b="1" spc="4" dirty="0">
                <a:solidFill>
                  <a:srgbClr val="FFFFFF"/>
                </a:solidFill>
                <a:latin typeface="Courier New"/>
                <a:cs typeface="Courier New"/>
              </a:rPr>
              <a:t>sess.run(y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124" b="1" spc="1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24" b="1" spc="4" dirty="0">
                <a:solidFill>
                  <a:srgbClr val="FFFFFF"/>
                </a:solidFill>
                <a:latin typeface="Courier New"/>
                <a:cs typeface="Courier New"/>
              </a:rPr>
              <a:t>feed_dict={a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:</a:t>
            </a:r>
            <a:r>
              <a:rPr sz="1124" b="1" spc="1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en-US" sz="1124" b="1" spc="4" dirty="0">
                <a:solidFill>
                  <a:srgbClr val="FFFFFF"/>
                </a:solidFill>
                <a:latin typeface="Courier New"/>
                <a:cs typeface="Courier New"/>
              </a:rPr>
              <a:t>4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1124" b="1" spc="4" dirty="0">
                <a:solidFill>
                  <a:srgbClr val="FFFFFF"/>
                </a:solidFill>
                <a:latin typeface="Courier New"/>
                <a:cs typeface="Courier New"/>
              </a:rPr>
              <a:t>b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: </a:t>
            </a:r>
            <a:r>
              <a:rPr lang="en-US"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r>
              <a:rPr sz="1124" b="1" spc="7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1124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9286" y="524653"/>
            <a:ext cx="6153830" cy="665177"/>
          </a:xfrm>
          <a:prstGeom prst="rect">
            <a:avLst/>
          </a:prstGeom>
        </p:spPr>
        <p:txBody>
          <a:bodyPr vert="horz" wrap="square" lIns="0" tIns="82989" rIns="0" bIns="0" rtlCol="0" anchor="ctr">
            <a:spAutoFit/>
          </a:bodyPr>
          <a:lstStyle/>
          <a:p>
            <a:pPr marL="1209420"/>
            <a:r>
              <a:rPr lang="en-US" sz="3778" spc="11" dirty="0"/>
              <a:t>Sample code</a:t>
            </a:r>
            <a:endParaRPr sz="3778" dirty="0"/>
          </a:p>
        </p:txBody>
      </p:sp>
    </p:spTree>
    <p:extLst>
      <p:ext uri="{BB962C8B-B14F-4D97-AF65-F5344CB8AC3E}">
        <p14:creationId xmlns:p14="http://schemas.microsoft.com/office/powerpoint/2010/main" val="22831166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Wiki: Lab Submission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 repository for all Lab assignment submissions</a:t>
            </a:r>
          </a:p>
          <a:p>
            <a:r>
              <a:rPr lang="en-IN" dirty="0"/>
              <a:t>Create a folder for each lab assignment and place all code inside source code folder</a:t>
            </a:r>
          </a:p>
          <a:p>
            <a:r>
              <a:rPr lang="en-IN" dirty="0"/>
              <a:t>Use </a:t>
            </a:r>
            <a:r>
              <a:rPr lang="en-IN" dirty="0" err="1"/>
              <a:t>Github</a:t>
            </a:r>
            <a:r>
              <a:rPr lang="en-IN" dirty="0"/>
              <a:t> wiki pages to submit reports for each lab</a:t>
            </a:r>
          </a:p>
          <a:p>
            <a:r>
              <a:rPr lang="en-IN" dirty="0"/>
              <a:t>Include all wiki links in README.md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89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Wiki: Lab Submission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293781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62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Wiki: Lab Submission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637878" cy="48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097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Wiki: Lab Submission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16259"/>
            <a:ext cx="8394161" cy="471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356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>
            <a:normAutofit/>
          </a:bodyPr>
          <a:lstStyle/>
          <a:p>
            <a:endParaRPr lang="en-US" sz="3600" b="1" dirty="0"/>
          </a:p>
          <a:p>
            <a:endParaRPr lang="en-US" sz="3600" b="1" dirty="0"/>
          </a:p>
          <a:p>
            <a:endParaRPr lang="en-US" sz="3600" b="1" dirty="0"/>
          </a:p>
          <a:p>
            <a:pPr algn="ctr">
              <a:buNone/>
            </a:pPr>
            <a:r>
              <a:rPr lang="en-US" sz="8000" b="1" dirty="0">
                <a:latin typeface="Times New Roman" pitchFamily="18" charset="0"/>
                <a:cs typeface="Times New Roman" pitchFamily="18" charset="0"/>
              </a:rPr>
              <a:t>END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Windows user, please open GitHub desktop by double clicking icon</a:t>
            </a:r>
          </a:p>
          <a:p>
            <a:r>
              <a:rPr lang="en-US" dirty="0"/>
              <a:t>login to your GitHub desktop with your GitHub account (</a:t>
            </a:r>
            <a:r>
              <a:rPr lang="en-US" dirty="0">
                <a:solidFill>
                  <a:srgbClr val="FF0000"/>
                </a:solidFill>
              </a:rPr>
              <a:t>It is very important to login before you do the rest of steps. Because after you login, you secure connection has been made</a:t>
            </a:r>
            <a:r>
              <a:rPr lang="en-US" dirty="0"/>
              <a:t>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3858564"/>
            <a:ext cx="691017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09800"/>
            <a:ext cx="4191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8982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Git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/>
              <a:t>3. Clone repository to your local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Click on "Clone or Download" -&gt; "Open in Desktop".</a:t>
            </a:r>
          </a:p>
          <a:p>
            <a:endParaRPr lang="en-US" dirty="0"/>
          </a:p>
        </p:txBody>
      </p:sp>
      <p:pic>
        <p:nvPicPr>
          <p:cNvPr id="9" name="Picture 9" descr="clonerep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292350"/>
            <a:ext cx="7526481" cy="367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98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Git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/>
              <a:t>3. Clone repository to your local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Choose the path to save your repository.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lonerepodeskto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2381250"/>
            <a:ext cx="7523163" cy="393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59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Git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/>
              <a:t>4. </a:t>
            </a:r>
            <a:r>
              <a:rPr lang="en-US" dirty="0">
                <a:solidFill>
                  <a:srgbClr val="404040"/>
                </a:solidFill>
              </a:rPr>
              <a:t>Add file to local Repository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Go to the location of your repository.</a:t>
            </a:r>
          </a:p>
          <a:p>
            <a:r>
              <a:rPr lang="en-US" dirty="0"/>
              <a:t>Create a Source and Documentation folder.</a:t>
            </a:r>
          </a:p>
          <a:p>
            <a:r>
              <a:rPr lang="en-US" dirty="0"/>
              <a:t>Add a sample file in the Documentation folder.</a:t>
            </a:r>
          </a:p>
          <a:p>
            <a:endParaRPr lang="en-US" dirty="0"/>
          </a:p>
        </p:txBody>
      </p:sp>
      <p:pic>
        <p:nvPicPr>
          <p:cNvPr id="4" name="Picture 4" descr="samplefi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63" y="3282950"/>
            <a:ext cx="7751762" cy="28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70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Git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/>
              <a:t>5. Commit this change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Fill summary and description boxes and click on Commit to master.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mmitchan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13" y="2481263"/>
            <a:ext cx="7315200" cy="366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49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Git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/>
              <a:t>6. Push the change to remote</a:t>
            </a: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Click on "Push origin" at the top of the git desktop screen.</a:t>
            </a:r>
          </a:p>
          <a:p>
            <a:r>
              <a:rPr lang="en-US" dirty="0"/>
              <a:t>Open the repository on your </a:t>
            </a:r>
            <a:r>
              <a:rPr lang="en-US" dirty="0" err="1"/>
              <a:t>Github</a:t>
            </a:r>
            <a:r>
              <a:rPr lang="en-US" dirty="0"/>
              <a:t>. The file will now be visible in your repository.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fileappea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3022023"/>
            <a:ext cx="7377113" cy="3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46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Git bash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3. Clone repository to your local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Copy the repository link  </a:t>
            </a:r>
            <a:r>
              <a:rPr lang="en-US" dirty="0">
                <a:solidFill>
                  <a:srgbClr val="FF0000"/>
                </a:solidFill>
              </a:rPr>
              <a:t>git clone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https://github.com/xxxxxxx.git</a:t>
            </a:r>
            <a:endParaRPr lang="en-US">
              <a:solidFill>
                <a:srgbClr val="40404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2381250"/>
            <a:ext cx="7777162" cy="36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13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  <a:latin typeface="Calibri Light"/>
                <a:cs typeface="+mj-ea"/>
              </a:rPr>
              <a:t> bash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3. Clone repository to your local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Open git bash and clone repository in your desired folder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" y="2533650"/>
            <a:ext cx="7593599" cy="364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98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  <p:extLst/>
          </p:nvPr>
        </p:nvSpPr>
        <p:spPr>
          <a:xfrm>
            <a:off x="1600200" y="1846263"/>
            <a:ext cx="7543800" cy="4022725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After clone, you will find a folder has the same name as repository</a:t>
            </a:r>
            <a:endParaRPr lang="en-US" dirty="0"/>
          </a:p>
          <a:p>
            <a:pPr marL="228600"/>
            <a:r>
              <a:rPr lang="en-US" dirty="0">
                <a:solidFill>
                  <a:schemeClr val="tx1"/>
                </a:solidFill>
              </a:rPr>
              <a:t>Use the following command to go inside the folder</a:t>
            </a:r>
            <a:endParaRPr dirty="0">
              <a:solidFill>
                <a:schemeClr val="tx1"/>
              </a:solidFill>
            </a:endParaRPr>
          </a:p>
          <a:p>
            <a:pPr marL="685800"/>
            <a:r>
              <a:rPr lang="en-US" dirty="0">
                <a:solidFill>
                  <a:schemeClr val="tx1"/>
                </a:solidFill>
              </a:rPr>
              <a:t>cd &lt;</a:t>
            </a:r>
            <a:r>
              <a:rPr lang="en-US" dirty="0" err="1">
                <a:solidFill>
                  <a:schemeClr val="tx1"/>
                </a:solidFill>
              </a:rPr>
              <a:t>folder_name</a:t>
            </a:r>
            <a:r>
              <a:rPr lang="en-US" dirty="0">
                <a:solidFill>
                  <a:schemeClr val="tx1"/>
                </a:solidFill>
              </a:rPr>
              <a:t>&gt; (e.g., cd </a:t>
            </a:r>
            <a:r>
              <a:rPr lang="en-US" dirty="0" err="1">
                <a:solidFill>
                  <a:schemeClr val="tx1"/>
                </a:solidFill>
              </a:rPr>
              <a:t>BigDataProject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89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Topics to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22116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Installations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Ubuntu 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Git and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ZenHub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IntelliJ</a:t>
            </a:r>
          </a:p>
          <a:p>
            <a:pPr lvl="1"/>
            <a:r>
              <a:rPr lang="en-US" dirty="0" err="1">
                <a:latin typeface="Times New Roman" pitchFamily="18" charset="0"/>
                <a:cs typeface="Times New Roman" pitchFamily="18" charset="0"/>
              </a:rPr>
              <a:t>Pycharm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SBT and Maven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Spark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Android Installation</a:t>
            </a:r>
          </a:p>
          <a:p>
            <a:pPr lvl="1"/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Tensorflow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01168" lvl="1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01168" lvl="1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Lab Submission Guidelines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Git bash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4. Add file to local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For creating a text file window users</a:t>
            </a:r>
          </a:p>
          <a:p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486025"/>
            <a:ext cx="5211601" cy="34639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156" y="2638425"/>
            <a:ext cx="2743200" cy="30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01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Git </a:t>
            </a:r>
            <a:r>
              <a:rPr lang="en-US" dirty="0">
                <a:solidFill>
                  <a:schemeClr val="tx1"/>
                </a:solidFill>
                <a:latin typeface="Calibri Light"/>
                <a:cs typeface="+mj-ea"/>
              </a:rPr>
              <a:t>bash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4. Add a file from local</a:t>
            </a:r>
            <a:endParaRPr lang="en-US"/>
          </a:p>
        </p:txBody>
      </p:sp>
      <p:pic>
        <p:nvPicPr>
          <p:cNvPr id="4" name="Picture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600" y="2457450"/>
            <a:ext cx="69532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2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  <a:latin typeface="Calibri Light"/>
                <a:cs typeface="+mj-ea"/>
              </a:rPr>
              <a:t> bash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5. Commit this change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After commit, you can check git status to see if work directory clean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8" y="1945103"/>
            <a:ext cx="7437437" cy="13981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8" y="4333875"/>
            <a:ext cx="7373937" cy="11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80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  <a:latin typeface="Calibri Light"/>
                <a:cs typeface="+mj-ea"/>
              </a:rPr>
              <a:t> bash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6. Push the change to remote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Push all changes to remote </a:t>
            </a:r>
            <a:r>
              <a:rPr lang="en-US" dirty="0" err="1">
                <a:solidFill>
                  <a:schemeClr val="tx1"/>
                </a:solidFill>
              </a:rPr>
              <a:t>Github</a:t>
            </a:r>
            <a:endParaRPr lang="en-US" dirty="0" err="1"/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88" y="2316163"/>
            <a:ext cx="7661275" cy="347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63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Git bash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7. Sync local with remote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If something change in remote, for sync purpose, you can type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10" y="2562225"/>
            <a:ext cx="7221538" cy="325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01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Git Project Management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 1. Branch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 branch</a:t>
            </a:r>
            <a:endParaRPr lang="en-US" dirty="0"/>
          </a:p>
          <a:p>
            <a:endParaRPr lang="en-US" dirty="0"/>
          </a:p>
          <a:p>
            <a:r>
              <a:rPr lang="en-US" dirty="0"/>
              <a:t>Delete a branch</a:t>
            </a:r>
          </a:p>
          <a:p>
            <a:endParaRPr lang="en-US" dirty="0"/>
          </a:p>
          <a:p>
            <a:r>
              <a:rPr lang="en-US" dirty="0"/>
              <a:t>Force delete a branch</a:t>
            </a:r>
          </a:p>
          <a:p>
            <a:endParaRPr lang="en-US" dirty="0"/>
          </a:p>
          <a:p>
            <a:r>
              <a:rPr lang="en-US" dirty="0"/>
              <a:t>Rename current branch</a:t>
            </a:r>
          </a:p>
          <a:p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200275"/>
            <a:ext cx="5357813" cy="4678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11" y="3076575"/>
            <a:ext cx="4979988" cy="4574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113" y="4067175"/>
            <a:ext cx="5788205" cy="43497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25" y="4962525"/>
            <a:ext cx="4845050" cy="36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0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Git Project Management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 2. Checkout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and B has to checkout their own branch to work 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3" y="2490050"/>
            <a:ext cx="7067550" cy="34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91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Git Project Management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 3.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User A works on </a:t>
            </a:r>
            <a:r>
              <a:rPr lang="en-US" dirty="0" err="1">
                <a:solidFill>
                  <a:schemeClr val="tx1"/>
                </a:solidFill>
              </a:rPr>
              <a:t>featureA</a:t>
            </a:r>
            <a:r>
              <a:rPr lang="en-US" dirty="0">
                <a:solidFill>
                  <a:schemeClr val="tx1"/>
                </a:solidFill>
              </a:rPr>
              <a:t>, after finish, user A commit it with the message ‘finish </a:t>
            </a:r>
            <a:r>
              <a:rPr lang="en-US" dirty="0" err="1">
                <a:solidFill>
                  <a:schemeClr val="tx1"/>
                </a:solidFill>
              </a:rPr>
              <a:t>featureA</a:t>
            </a:r>
            <a:r>
              <a:rPr lang="en-US" dirty="0">
                <a:solidFill>
                  <a:schemeClr val="tx1"/>
                </a:solidFill>
              </a:rPr>
              <a:t>’</a:t>
            </a: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rgbClr val="FF0000"/>
                </a:solidFill>
              </a:rPr>
              <a:t>git commit –m ‘finish </a:t>
            </a:r>
            <a:r>
              <a:rPr lang="en-US" dirty="0" err="1">
                <a:solidFill>
                  <a:srgbClr val="FF0000"/>
                </a:solidFill>
              </a:rPr>
              <a:t>featureA</a:t>
            </a:r>
            <a:r>
              <a:rPr lang="en-US" dirty="0">
                <a:solidFill>
                  <a:srgbClr val="FF0000"/>
                </a:solidFill>
              </a:rPr>
              <a:t>’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User B works on </a:t>
            </a:r>
            <a:r>
              <a:rPr lang="en-US" dirty="0" err="1">
                <a:solidFill>
                  <a:schemeClr val="tx1"/>
                </a:solidFill>
              </a:rPr>
              <a:t>featureB</a:t>
            </a:r>
            <a:r>
              <a:rPr lang="en-US" dirty="0">
                <a:solidFill>
                  <a:schemeClr val="tx1"/>
                </a:solidFill>
              </a:rPr>
              <a:t>, after finish, user B commit it with the message ‘finish </a:t>
            </a:r>
            <a:r>
              <a:rPr lang="en-US" dirty="0" err="1">
                <a:solidFill>
                  <a:schemeClr val="tx1"/>
                </a:solidFill>
              </a:rPr>
              <a:t>featureB</a:t>
            </a:r>
            <a:r>
              <a:rPr lang="en-US" dirty="0">
                <a:solidFill>
                  <a:schemeClr val="tx1"/>
                </a:solidFill>
              </a:rPr>
              <a:t>’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rgbClr val="FF0000"/>
                </a:solidFill>
              </a:rPr>
              <a:t>git commit –m ‘finish </a:t>
            </a:r>
            <a:r>
              <a:rPr lang="en-US" dirty="0" err="1">
                <a:solidFill>
                  <a:srgbClr val="FF0000"/>
                </a:solidFill>
              </a:rPr>
              <a:t>featureB</a:t>
            </a:r>
            <a:r>
              <a:rPr lang="en-US" dirty="0">
                <a:solidFill>
                  <a:srgbClr val="FF0000"/>
                </a:solidFill>
              </a:rPr>
              <a:t>’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User C works on main features on master branch, user C commit it with the message ‘finish main features’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rgbClr val="FF0000"/>
                </a:solidFill>
              </a:rPr>
              <a:t>git commit –m ‘finish main features’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705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now, Windows users have done all basic steps.</a:t>
            </a:r>
          </a:p>
          <a:p>
            <a:r>
              <a:rPr lang="en-US" dirty="0"/>
              <a:t>But for Linux and Mac users, there are some more steps</a:t>
            </a:r>
          </a:p>
        </p:txBody>
      </p:sp>
    </p:spTree>
    <p:extLst>
      <p:ext uri="{BB962C8B-B14F-4D97-AF65-F5344CB8AC3E}">
        <p14:creationId xmlns:p14="http://schemas.microsoft.com/office/powerpoint/2010/main" val="1571584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Non-Windows User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822960" y="1771650"/>
            <a:ext cx="7543801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137160" indent="0">
              <a:buNone/>
            </a:pPr>
            <a:r>
              <a:rPr lang="en-US" dirty="0">
                <a:solidFill>
                  <a:schemeClr val="tx1"/>
                </a:solidFill>
              </a:rPr>
              <a:t>• For Linux or Mac user, we have more work to do before pushing change to remote</a:t>
            </a:r>
            <a:endParaRPr dirty="0">
              <a:solidFill>
                <a:schemeClr val="tx1"/>
              </a:solidFill>
            </a:endParaRPr>
          </a:p>
          <a:p>
            <a:pPr marL="13716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37160" indent="0">
              <a:buNone/>
            </a:pPr>
            <a:r>
              <a:rPr lang="en-US" dirty="0">
                <a:solidFill>
                  <a:schemeClr val="tx1"/>
                </a:solidFill>
              </a:rPr>
              <a:t>Here are the steps</a:t>
            </a:r>
            <a:endParaRPr dirty="0">
              <a:solidFill>
                <a:schemeClr val="tx1"/>
              </a:solidFill>
            </a:endParaRPr>
          </a:p>
          <a:p>
            <a:pPr marL="365760" indent="0">
              <a:buNone/>
            </a:pPr>
            <a:r>
              <a:rPr lang="en-US" dirty="0">
                <a:solidFill>
                  <a:schemeClr val="tx1"/>
                </a:solidFill>
              </a:rPr>
              <a:t>1. Generating new SSH Key and adding SSH Key to the ssh-agent</a:t>
            </a:r>
            <a:endParaRPr dirty="0">
              <a:solidFill>
                <a:schemeClr val="tx1"/>
              </a:solidFill>
            </a:endParaRPr>
          </a:p>
          <a:p>
            <a:pPr marL="365760" indent="0">
              <a:buNone/>
            </a:pPr>
            <a:r>
              <a:rPr lang="en-US" dirty="0">
                <a:solidFill>
                  <a:schemeClr val="tx1"/>
                </a:solidFill>
              </a:rPr>
              <a:t>2.Adding a new SSH key to your GitHub account</a:t>
            </a:r>
            <a:endParaRPr dirty="0">
              <a:solidFill>
                <a:schemeClr val="tx1"/>
              </a:solidFill>
            </a:endParaRPr>
          </a:p>
          <a:p>
            <a:pPr marL="13716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of Ubuntu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Debian</a:t>
            </a:r>
            <a:r>
              <a:rPr lang="en-US" dirty="0"/>
              <a:t>-based Linux operating system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Latest release: 15.10</a:t>
            </a:r>
          </a:p>
          <a:p>
            <a:r>
              <a:rPr lang="en-US" dirty="0"/>
              <a:t>Latest preview: 16.04</a:t>
            </a:r>
          </a:p>
          <a:p>
            <a:r>
              <a:rPr lang="en-US" dirty="0"/>
              <a:t>Install Ubuntu 14.04 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276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1. Generating new SSH Key and adding SSH Key to the </a:t>
            </a:r>
            <a:r>
              <a:rPr lang="en-US" dirty="0" err="1">
                <a:solidFill>
                  <a:srgbClr val="000000"/>
                </a:solidFill>
              </a:rPr>
              <a:t>ssh</a:t>
            </a:r>
            <a:r>
              <a:rPr lang="en-US" dirty="0">
                <a:solidFill>
                  <a:srgbClr val="000000"/>
                </a:solidFill>
              </a:rPr>
              <a:t>-agent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457200" y="1751556"/>
            <a:ext cx="8229600" cy="4374607"/>
          </a:xfrm>
        </p:spPr>
        <p:txBody>
          <a:bodyPr vert="horz" lIns="0" tIns="45720" rIns="0" bIns="45720" rtlCol="0" anchor="t">
            <a:normAutofit/>
          </a:bodyPr>
          <a:lstStyle/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1. Generate a SSH key with your GitHub email address </a:t>
            </a:r>
            <a:endParaRPr lang="en-US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rgbClr val="FF0000"/>
                </a:solidFill>
              </a:rPr>
              <a:t>        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-keygen -t </a:t>
            </a:r>
            <a:r>
              <a:rPr lang="en-US" dirty="0" err="1">
                <a:solidFill>
                  <a:srgbClr val="FF0000"/>
                </a:solidFill>
              </a:rPr>
              <a:t>rsa</a:t>
            </a:r>
            <a:r>
              <a:rPr lang="en-US" dirty="0">
                <a:solidFill>
                  <a:srgbClr val="FF0000"/>
                </a:solidFill>
              </a:rPr>
              <a:t> -b 4096 -C </a:t>
            </a:r>
            <a:r>
              <a:rPr lang="en-US" u="sng" dirty="0">
                <a:solidFill>
                  <a:srgbClr val="FF0000"/>
                </a:solidFill>
                <a:hlinkClick r:id="rId2"/>
              </a:rPr>
              <a:t>“your_email@example.com</a:t>
            </a:r>
            <a:r>
              <a:rPr lang="en-US" dirty="0">
                <a:solidFill>
                  <a:srgbClr val="FF0000"/>
                </a:solidFill>
              </a:rPr>
              <a:t>”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2. It will ask you the file name</a:t>
            </a:r>
            <a:endParaRPr dirty="0">
              <a:solidFill>
                <a:schemeClr val="tx1"/>
              </a:solidFill>
            </a:endParaRPr>
          </a:p>
          <a:p>
            <a:pPr marL="201295">
              <a:buNone/>
            </a:pPr>
            <a:r>
              <a:rPr lang="en-US" dirty="0">
                <a:solidFill>
                  <a:schemeClr val="tx1"/>
                </a:solidFill>
              </a:rPr>
              <a:t>       </a:t>
            </a:r>
            <a:r>
              <a:rPr lang="en-US" dirty="0">
                <a:solidFill>
                  <a:srgbClr val="FF0000"/>
                </a:solidFill>
              </a:rPr>
              <a:t>Enter a file in which to save the key (/Users/</a:t>
            </a:r>
            <a:r>
              <a:rPr lang="en-US" i="1" dirty="0">
                <a:solidFill>
                  <a:srgbClr val="FF0000"/>
                </a:solidFill>
              </a:rPr>
              <a:t>you</a:t>
            </a:r>
            <a:r>
              <a:rPr lang="en-US" dirty="0">
                <a:solidFill>
                  <a:srgbClr val="FF0000"/>
                </a:solidFill>
              </a:rPr>
              <a:t>/.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id_rsa</a:t>
            </a:r>
            <a:r>
              <a:rPr lang="en-US" dirty="0">
                <a:solidFill>
                  <a:srgbClr val="FF0000"/>
                </a:solidFill>
              </a:rPr>
              <a:t>): </a:t>
            </a:r>
            <a:r>
              <a:rPr lang="en-US" i="1" dirty="0">
                <a:solidFill>
                  <a:srgbClr val="FF0000"/>
                </a:solidFill>
              </a:rPr>
              <a:t>[Press enter]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3. Save this key and passphrase. Give the key name and make passphrase as empty. </a:t>
            </a:r>
            <a:endParaRPr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    </a:t>
            </a:r>
            <a:r>
              <a:rPr lang="en-US" dirty="0">
                <a:solidFill>
                  <a:srgbClr val="FF0000"/>
                </a:solidFill>
              </a:rPr>
              <a:t>Enter passphrase (empty for no passphrase): [Type a passphrase]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rgbClr val="FF0000"/>
                </a:solidFill>
              </a:rPr>
              <a:t>  Enter same passphrase again: </a:t>
            </a:r>
            <a:r>
              <a:rPr lang="en-US" i="1" dirty="0">
                <a:solidFill>
                  <a:srgbClr val="FF0000"/>
                </a:solidFill>
              </a:rPr>
              <a:t>[Type passphrase again]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For example:  </a:t>
            </a:r>
            <a:endParaRPr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>
                <a:solidFill>
                  <a:schemeClr val="tx1"/>
                </a:solidFill>
              </a:rPr>
              <a:t>  we give key name as </a:t>
            </a:r>
            <a:r>
              <a:rPr lang="en-US" dirty="0" err="1">
                <a:solidFill>
                  <a:schemeClr val="tx1"/>
                </a:solidFill>
              </a:rPr>
              <a:t>id_rsa</a:t>
            </a:r>
            <a:r>
              <a:rPr lang="en-US" dirty="0">
                <a:solidFill>
                  <a:schemeClr val="tx1"/>
                </a:solidFill>
              </a:rPr>
              <a:t>, key pair would be: </a:t>
            </a:r>
            <a:r>
              <a:rPr lang="en-US" dirty="0" err="1">
                <a:solidFill>
                  <a:schemeClr val="tx1"/>
                </a:solidFill>
              </a:rPr>
              <a:t>id_rsa</a:t>
            </a:r>
            <a:r>
              <a:rPr lang="en-US" dirty="0">
                <a:solidFill>
                  <a:schemeClr val="tx1"/>
                </a:solidFill>
              </a:rPr>
              <a:t> and id_rsa.pub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115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Contd</a:t>
            </a:r>
            <a:r>
              <a:rPr lang="en-US" dirty="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457200" y="1751556"/>
            <a:ext cx="8229600" cy="4374607"/>
          </a:xfrm>
        </p:spPr>
        <p:txBody>
          <a:bodyPr vert="horz" lIns="0" tIns="45720" rIns="0" bIns="45720" rtlCol="0" anchor="t">
            <a:normAutofit fontScale="85000" lnSpcReduction="20000"/>
          </a:bodyPr>
          <a:lstStyle/>
          <a:p>
            <a:pPr marL="228600">
              <a:buNone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4. Adding SSH key to the </a:t>
            </a:r>
            <a:r>
              <a:rPr lang="en-US" dirty="0" err="1">
                <a:solidFill>
                  <a:schemeClr val="tx1"/>
                </a:solidFill>
              </a:rPr>
              <a:t>ssh</a:t>
            </a:r>
            <a:r>
              <a:rPr lang="en-US" dirty="0">
                <a:solidFill>
                  <a:schemeClr val="tx1"/>
                </a:solidFill>
              </a:rPr>
              <a:t>-agent</a:t>
            </a:r>
            <a:endParaRPr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>
                <a:solidFill>
                  <a:schemeClr val="tx1"/>
                </a:solidFill>
              </a:rPr>
              <a:t>   </a:t>
            </a:r>
            <a:r>
              <a:rPr lang="en-US" dirty="0" err="1">
                <a:solidFill>
                  <a:srgbClr val="FF0000"/>
                </a:solidFill>
              </a:rPr>
              <a:t>eval</a:t>
            </a:r>
            <a:r>
              <a:rPr lang="en-US" dirty="0">
                <a:solidFill>
                  <a:srgbClr val="FF0000"/>
                </a:solidFill>
              </a:rPr>
              <a:t> "$(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-agent -s)”</a:t>
            </a:r>
            <a:endParaRPr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5. If you're using macOS Sierra 10.12.2 or later, you will need to modify your ~/.</a:t>
            </a:r>
            <a:r>
              <a:rPr lang="en-US" dirty="0" err="1">
                <a:solidFill>
                  <a:schemeClr val="tx1"/>
                </a:solidFill>
              </a:rPr>
              <a:t>ssh</a:t>
            </a:r>
            <a:r>
              <a:rPr lang="en-US" dirty="0">
                <a:solidFill>
                  <a:schemeClr val="tx1"/>
                </a:solidFill>
              </a:rPr>
              <a:t>/config file to automatically load keys into the </a:t>
            </a:r>
            <a:r>
              <a:rPr lang="en-US" dirty="0" err="1">
                <a:solidFill>
                  <a:schemeClr val="tx1"/>
                </a:solidFill>
              </a:rPr>
              <a:t>ssh</a:t>
            </a:r>
            <a:r>
              <a:rPr lang="en-US" dirty="0">
                <a:solidFill>
                  <a:schemeClr val="tx1"/>
                </a:solidFill>
              </a:rPr>
              <a:t>-agent and store passphrases in your keychain.</a:t>
            </a:r>
            <a:endParaRPr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>
                <a:solidFill>
                  <a:srgbClr val="FF0000"/>
                </a:solidFill>
              </a:rPr>
              <a:t>Host * s</a:t>
            </a:r>
            <a:endParaRPr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 err="1">
                <a:solidFill>
                  <a:srgbClr val="FF0000"/>
                </a:solidFill>
              </a:rPr>
              <a:t>AddKeysToAgent</a:t>
            </a:r>
            <a:r>
              <a:rPr lang="en-US" dirty="0">
                <a:solidFill>
                  <a:srgbClr val="FF0000"/>
                </a:solidFill>
              </a:rPr>
              <a:t> yes </a:t>
            </a:r>
            <a:endParaRPr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 err="1">
                <a:solidFill>
                  <a:srgbClr val="FF0000"/>
                </a:solidFill>
              </a:rPr>
              <a:t>UseKeychain</a:t>
            </a:r>
            <a:r>
              <a:rPr lang="en-US" dirty="0">
                <a:solidFill>
                  <a:srgbClr val="FF0000"/>
                </a:solidFill>
              </a:rPr>
              <a:t> yes </a:t>
            </a:r>
            <a:endParaRPr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 err="1">
                <a:solidFill>
                  <a:srgbClr val="FF0000"/>
                </a:solidFill>
              </a:rPr>
              <a:t>IdentityFile</a:t>
            </a:r>
            <a:r>
              <a:rPr lang="en-US" dirty="0">
                <a:solidFill>
                  <a:srgbClr val="FF0000"/>
                </a:solidFill>
              </a:rPr>
              <a:t> ~/.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id_rsa</a:t>
            </a:r>
            <a:endParaRPr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6. Adding </a:t>
            </a:r>
            <a:r>
              <a:rPr lang="en-US" dirty="0" err="1">
                <a:solidFill>
                  <a:schemeClr val="tx1"/>
                </a:solidFill>
              </a:rPr>
              <a:t>ssh</a:t>
            </a:r>
            <a:r>
              <a:rPr lang="en-US" dirty="0">
                <a:solidFill>
                  <a:schemeClr val="tx1"/>
                </a:solidFill>
              </a:rPr>
              <a:t> key to </a:t>
            </a:r>
            <a:r>
              <a:rPr lang="en-US" dirty="0" err="1">
                <a:solidFill>
                  <a:schemeClr val="tx1"/>
                </a:solidFill>
              </a:rPr>
              <a:t>ssh</a:t>
            </a:r>
            <a:r>
              <a:rPr lang="en-US" dirty="0">
                <a:solidFill>
                  <a:schemeClr val="tx1"/>
                </a:solidFill>
              </a:rPr>
              <a:t>-agent</a:t>
            </a:r>
            <a:endParaRPr>
              <a:solidFill>
                <a:schemeClr val="tx1"/>
              </a:solidFill>
            </a:endParaRPr>
          </a:p>
          <a:p>
            <a:pPr marL="292735">
              <a:buNone/>
            </a:pPr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-add -K ~/.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id_rsa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       </a:t>
            </a:r>
            <a:endParaRPr>
              <a:solidFill>
                <a:schemeClr val="tx1"/>
              </a:solidFill>
            </a:endParaRPr>
          </a:p>
          <a:p>
            <a:pPr marL="228600">
              <a:buNone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032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2. Adding SSH key to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r>
              <a:rPr lang="en-US" dirty="0">
                <a:solidFill>
                  <a:srgbClr val="000000"/>
                </a:solidFill>
              </a:rPr>
              <a:t>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457200" y="1676400"/>
            <a:ext cx="8229600" cy="4449763"/>
          </a:xfrm>
        </p:spPr>
        <p:txBody>
          <a:bodyPr vert="horz" lIns="0" tIns="45720" rIns="0" bIns="45720" rtlCol="0" anchor="t">
            <a:normAutofit/>
          </a:bodyPr>
          <a:lstStyle/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 1. Copy key to your GitHub account</a:t>
            </a:r>
          </a:p>
          <a:p>
            <a:pPr marL="201295">
              <a:buNone/>
            </a:pPr>
            <a:r>
              <a:rPr lang="en-US" dirty="0">
                <a:solidFill>
                  <a:schemeClr val="tx1"/>
                </a:solidFill>
              </a:rPr>
              <a:t>  In the user bar in the top-right corner of page,</a:t>
            </a:r>
            <a:endParaRPr dirty="0">
              <a:solidFill>
                <a:schemeClr val="tx1"/>
              </a:solidFill>
            </a:endParaRPr>
          </a:p>
          <a:p>
            <a:pPr marL="201295">
              <a:buNone/>
            </a:pPr>
            <a:r>
              <a:rPr lang="en-US" dirty="0">
                <a:solidFill>
                  <a:schemeClr val="tx1"/>
                </a:solidFill>
              </a:rPr>
              <a:t>  click setting button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2. Click </a:t>
            </a:r>
            <a:r>
              <a:rPr lang="en-US" b="1" dirty="0">
                <a:solidFill>
                  <a:schemeClr val="tx1"/>
                </a:solidFill>
                <a:hlinkClick r:id="rId2"/>
              </a:rPr>
              <a:t>SSH Keys</a:t>
            </a:r>
            <a:r>
              <a:rPr lang="en-US" dirty="0">
                <a:solidFill>
                  <a:schemeClr val="tx1"/>
                </a:solidFill>
              </a:rPr>
              <a:t> in the left sidebar 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3. Click </a:t>
            </a:r>
            <a:r>
              <a:rPr lang="en-US" b="1" dirty="0">
                <a:solidFill>
                  <a:schemeClr val="tx1"/>
                </a:solidFill>
              </a:rPr>
              <a:t>Add SSH key 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4.In the Title field, add a descriptive label for key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      Paste your key into the "Key" field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5. Click </a:t>
            </a:r>
            <a:r>
              <a:rPr lang="en-US" b="1" dirty="0">
                <a:solidFill>
                  <a:schemeClr val="tx1"/>
                </a:solidFill>
              </a:rPr>
              <a:t>Add key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162" y="1676400"/>
            <a:ext cx="1619250" cy="12763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2695575"/>
            <a:ext cx="1866900" cy="7429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925" y="3531079"/>
            <a:ext cx="2743200" cy="3609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1019" y="4838700"/>
            <a:ext cx="1133475" cy="60007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1625" y="4551151"/>
            <a:ext cx="2743200" cy="89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65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457200" y="1676400"/>
            <a:ext cx="8229600" cy="4449763"/>
          </a:xfrm>
        </p:spPr>
        <p:txBody>
          <a:bodyPr vert="horz" lIns="0" tIns="45720" rIns="0" bIns="45720" rtlCol="0" anchor="t">
            <a:normAutofit/>
          </a:bodyPr>
          <a:lstStyle/>
          <a:p>
            <a:pPr marL="0">
              <a:buNone/>
            </a:pPr>
            <a:endParaRPr lang="en-US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6. SSH to GitHub for testing</a:t>
            </a:r>
            <a:br>
              <a:rPr lang="en-US" dirty="0">
                <a:solidFill>
                  <a:schemeClr val="tx1"/>
                </a:solidFill>
                <a:latin typeface="+mn-ea"/>
                <a:cs typeface="+mn-ea"/>
              </a:rPr>
            </a:br>
            <a:r>
              <a:rPr lang="en-US" dirty="0">
                <a:solidFill>
                  <a:schemeClr val="tx1"/>
                </a:solidFill>
              </a:rPr>
              <a:t>           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-T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git@github.com</a:t>
            </a:r>
            <a:endParaRPr>
              <a:solidFill>
                <a:schemeClr val="tx1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7. Switching remote URLs from HTTPs to SSH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rgbClr val="FF0000"/>
                </a:solidFill>
              </a:rPr>
              <a:t>  git remote set-</a:t>
            </a:r>
            <a:r>
              <a:rPr lang="en-US" dirty="0" err="1">
                <a:solidFill>
                  <a:srgbClr val="FF0000"/>
                </a:solidFill>
              </a:rPr>
              <a:t>url</a:t>
            </a:r>
            <a:r>
              <a:rPr lang="en-US" dirty="0">
                <a:solidFill>
                  <a:srgbClr val="FF0000"/>
                </a:solidFill>
              </a:rPr>
              <a:t> origin 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git@gxxxxxx.gits</a:t>
            </a:r>
            <a:endParaRPr>
              <a:solidFill>
                <a:schemeClr val="tx1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387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>
          <a:xfrm>
            <a:off x="521701" y="287338"/>
            <a:ext cx="7844424" cy="144938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Contd…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457200" y="1751556"/>
            <a:ext cx="8229600" cy="4374607"/>
          </a:xfrm>
        </p:spPr>
        <p:txBody>
          <a:bodyPr vert="horz" lIns="0" tIns="45720" rIns="0" bIns="45720" rtlCol="0" anchor="t">
            <a:normAutofit/>
          </a:bodyPr>
          <a:lstStyle/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8. Now you can push using </a:t>
            </a:r>
            <a:endParaRPr lang="en-US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rgbClr val="FF0000"/>
                </a:solidFill>
              </a:rPr>
              <a:t>          git push –all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9. If something change in remote, for sync purpose, you can type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rgbClr val="FF0000"/>
                </a:solidFill>
              </a:rPr>
              <a:t>         git pull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67100"/>
            <a:ext cx="7239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4728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ZenHub</a:t>
            </a:r>
            <a:r>
              <a:rPr lang="en-US" dirty="0"/>
              <a:t> for GitHub project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ZenHub</a:t>
            </a:r>
            <a:r>
              <a:rPr lang="en-US" dirty="0"/>
              <a:t> is a GitHub plugin for agile project management</a:t>
            </a:r>
          </a:p>
          <a:p>
            <a:r>
              <a:rPr lang="en-US" dirty="0"/>
              <a:t>It needs either Chrome or Firefox as the browser.</a:t>
            </a:r>
          </a:p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https://www.zenhub.io/</a:t>
            </a:r>
            <a:endParaRPr lang="en-US" dirty="0"/>
          </a:p>
          <a:p>
            <a:r>
              <a:rPr lang="en-US" dirty="0"/>
              <a:t>Click “Add </a:t>
            </a:r>
            <a:r>
              <a:rPr lang="en-US" dirty="0" err="1"/>
              <a:t>ZenHub</a:t>
            </a:r>
            <a:r>
              <a:rPr lang="en-US" dirty="0"/>
              <a:t> to GitHub”, it will install a plugin on your browser</a:t>
            </a:r>
          </a:p>
          <a:p>
            <a:r>
              <a:rPr lang="en-US" dirty="0"/>
              <a:t>Click plugin icon </a:t>
            </a:r>
          </a:p>
          <a:p>
            <a:r>
              <a:rPr lang="en-US" dirty="0"/>
              <a:t>It will ask you to login to GitHub (You have to create your GitHub account before)</a:t>
            </a:r>
          </a:p>
          <a:p>
            <a:r>
              <a:rPr lang="en-US" dirty="0"/>
              <a:t>After login, you have to grant the permission for </a:t>
            </a:r>
            <a:r>
              <a:rPr lang="en-US" dirty="0" err="1"/>
              <a:t>ZenHub</a:t>
            </a:r>
            <a:r>
              <a:rPr lang="en-US" dirty="0"/>
              <a:t> to access your GitHub project</a:t>
            </a:r>
          </a:p>
          <a:p>
            <a:r>
              <a:rPr lang="en-US" dirty="0"/>
              <a:t>Done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462670"/>
            <a:ext cx="871538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77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57200"/>
            <a:ext cx="7162800" cy="539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488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 err="1"/>
              <a:t>ZenHub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Click issues, we can add issues</a:t>
            </a:r>
          </a:p>
          <a:p>
            <a:r>
              <a:rPr lang="en-US" sz="2400" dirty="0"/>
              <a:t>Click Boards, we can drag and drop stories to different completion status</a:t>
            </a:r>
          </a:p>
          <a:p>
            <a:r>
              <a:rPr lang="en-US" sz="2400" dirty="0"/>
              <a:t>Click burndown, we can add milestone and assign different stories to milestone and then generate burndown chart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3984241"/>
            <a:ext cx="7162800" cy="311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585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Add Issues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Click issues</a:t>
            </a:r>
          </a:p>
          <a:p>
            <a:pPr marL="514350" indent="-514350">
              <a:buAutoNum type="arabicPeriod"/>
            </a:pPr>
            <a:r>
              <a:rPr lang="en-US" dirty="0"/>
              <a:t>Click New issues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51298"/>
            <a:ext cx="8620125" cy="3807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160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Add Issues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" y="1905000"/>
            <a:ext cx="875342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4498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Install Oracle VM Virtual Box: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https://www.virtualbox.org/wiki/Downloads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 windows: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http://www.htpcbeginner.com/install-virtualbox-on-windows/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 Mac </a:t>
            </a:r>
            <a:r>
              <a:rPr lang="en-US" dirty="0" err="1"/>
              <a:t>os</a:t>
            </a:r>
            <a:r>
              <a:rPr lang="en-US" dirty="0"/>
              <a:t> x: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http://aztcs.org/meeting_notes/mac/virtualmachines/virtualbox/VirtualBoxMac.pdf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Install Ubuntu 14.04 LTS using Oracle VM Virtual Box: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https://brb.nci.nih.gov/bdge/installUbuntu.html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92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Add Issues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" y="1600200"/>
            <a:ext cx="886436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91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Add Issues</a:t>
            </a:r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8" y="2700792"/>
            <a:ext cx="8001000" cy="3498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990600" y="173871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Story point</a:t>
            </a:r>
            <a:r>
              <a:rPr lang="en-US" dirty="0"/>
              <a:t> is a arbitrary measure used by Scrum teams. This is used to measure the effort required to implement a </a:t>
            </a:r>
            <a:r>
              <a:rPr lang="en-US" b="1" dirty="0"/>
              <a:t>story</a:t>
            </a:r>
            <a:r>
              <a:rPr lang="en-US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800451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Add Issues</a:t>
            </a:r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56" y="1981200"/>
            <a:ext cx="8724900" cy="346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315200" y="3048000"/>
            <a:ext cx="1600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6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Add Issues</a:t>
            </a:r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752600"/>
            <a:ext cx="9077325" cy="442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073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Board</a:t>
            </a:r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3" y="2286000"/>
            <a:ext cx="891830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967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Add Milestones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Issues </a:t>
            </a:r>
            <a:r>
              <a:rPr lang="en-US" dirty="0">
                <a:sym typeface="Wingdings" panose="05000000000000000000" pitchFamily="2" charset="2"/>
              </a:rPr>
              <a:t> Milestones  New Milestones</a:t>
            </a:r>
          </a:p>
          <a:p>
            <a:r>
              <a:rPr lang="en-US" dirty="0">
                <a:sym typeface="Wingdings" panose="05000000000000000000" pitchFamily="2" charset="2"/>
              </a:rPr>
              <a:t>You can create Milestones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971800"/>
            <a:ext cx="855894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1383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Add Milestones</a:t>
            </a:r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72" y="2133600"/>
            <a:ext cx="8572687" cy="305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358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4" y="1143000"/>
            <a:ext cx="9032146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953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Add Milestones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Increment1 has 5 issues</a:t>
            </a:r>
          </a:p>
          <a:p>
            <a:r>
              <a:rPr lang="en-US" dirty="0"/>
              <a:t>I drag two of them to “Closed” status</a:t>
            </a:r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86200"/>
            <a:ext cx="8534400" cy="18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128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Add Milestones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the complete of Milestones will also change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95600"/>
            <a:ext cx="8610600" cy="351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573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1. Create </a:t>
            </a:r>
            <a:r>
              <a:rPr lang="en-US" dirty="0" err="1"/>
              <a:t>Git</a:t>
            </a:r>
            <a:r>
              <a:rPr lang="en-US" dirty="0"/>
              <a:t> remote repository using </a:t>
            </a:r>
            <a:r>
              <a:rPr lang="en-US" dirty="0" err="1"/>
              <a:t>Git</a:t>
            </a:r>
            <a:r>
              <a:rPr lang="en-US" dirty="0"/>
              <a:t> account</a:t>
            </a:r>
          </a:p>
          <a:p>
            <a:r>
              <a:rPr lang="en-US" dirty="0"/>
              <a:t>2. Clone </a:t>
            </a:r>
            <a:r>
              <a:rPr lang="en-US" dirty="0" err="1"/>
              <a:t>Git</a:t>
            </a:r>
            <a:r>
              <a:rPr lang="en-US" dirty="0"/>
              <a:t> repository to your local</a:t>
            </a:r>
          </a:p>
          <a:p>
            <a:r>
              <a:rPr lang="en-US" dirty="0"/>
              <a:t>3. Use </a:t>
            </a:r>
            <a:r>
              <a:rPr lang="en-US" dirty="0" err="1"/>
              <a:t>Git</a:t>
            </a:r>
            <a:r>
              <a:rPr lang="en-US" dirty="0"/>
              <a:t> to add file into local</a:t>
            </a:r>
          </a:p>
          <a:p>
            <a:r>
              <a:rPr lang="en-US" dirty="0"/>
              <a:t>4. Modify files and use </a:t>
            </a:r>
            <a:r>
              <a:rPr lang="en-US" dirty="0" err="1"/>
              <a:t>Git</a:t>
            </a:r>
            <a:r>
              <a:rPr lang="en-US" dirty="0"/>
              <a:t> to commit change</a:t>
            </a:r>
          </a:p>
          <a:p>
            <a:r>
              <a:rPr lang="en-US" dirty="0"/>
              <a:t>5. Use </a:t>
            </a:r>
            <a:r>
              <a:rPr lang="en-US" dirty="0" err="1"/>
              <a:t>Git</a:t>
            </a:r>
            <a:r>
              <a:rPr lang="en-US" dirty="0"/>
              <a:t> to push the commit to remote</a:t>
            </a:r>
          </a:p>
          <a:p>
            <a:r>
              <a:rPr lang="en-US" dirty="0"/>
              <a:t>6. Use </a:t>
            </a:r>
            <a:r>
              <a:rPr lang="en-US" dirty="0" err="1"/>
              <a:t>Git</a:t>
            </a:r>
            <a:r>
              <a:rPr lang="en-US" dirty="0"/>
              <a:t> to pull (sync) content with remote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941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Wiki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Every GitHub repository comes equipped with a section for hosting documentation, called a </a:t>
            </a:r>
            <a:r>
              <a:rPr lang="en-US" sz="2400" i="1" dirty="0"/>
              <a:t>wiki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3" name="Picture 3" descr="wik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38" y="2790825"/>
            <a:ext cx="7177087" cy="31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02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Wiki</a:t>
            </a:r>
          </a:p>
        </p:txBody>
      </p:sp>
      <p:pic>
        <p:nvPicPr>
          <p:cNvPr id="4" name="Picture 4" descr="wikipag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690" y="2210739"/>
            <a:ext cx="75342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77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Build Burndown Chart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</a:t>
            </a:r>
            <a:r>
              <a:rPr lang="en-US" b="1" dirty="0"/>
              <a:t>burn down chart</a:t>
            </a:r>
            <a:r>
              <a:rPr lang="en-US" dirty="0"/>
              <a:t> is a graphical representation of work left to do versus time. </a:t>
            </a:r>
          </a:p>
        </p:txBody>
      </p:sp>
    </p:spTree>
    <p:extLst>
      <p:ext uri="{BB962C8B-B14F-4D97-AF65-F5344CB8AC3E}">
        <p14:creationId xmlns:p14="http://schemas.microsoft.com/office/powerpoint/2010/main" val="35315256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Build Burndown Chart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burndown option, select a specific milestone, to see the burndown chart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2438400"/>
            <a:ext cx="7000875" cy="3894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591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Contribution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The Code Contribution on the </a:t>
            </a:r>
            <a:r>
              <a:rPr lang="en-US" b="1" i="1" dirty="0" err="1">
                <a:solidFill>
                  <a:srgbClr val="FF0000"/>
                </a:solidFill>
              </a:rPr>
              <a:t>Github</a:t>
            </a:r>
            <a:r>
              <a:rPr lang="en-US" b="1" i="1" dirty="0">
                <a:solidFill>
                  <a:srgbClr val="FF0000"/>
                </a:solidFill>
              </a:rPr>
              <a:t> Project will be used to evaluate your individual score on the contribution towards the project.</a:t>
            </a:r>
          </a:p>
        </p:txBody>
      </p:sp>
    </p:spTree>
    <p:extLst>
      <p:ext uri="{BB962C8B-B14F-4D97-AF65-F5344CB8AC3E}">
        <p14:creationId xmlns:p14="http://schemas.microsoft.com/office/powerpoint/2010/main" val="2105646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INTELLIJ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0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IntelliJ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Java- Scala integrated development environment (IDE) </a:t>
            </a:r>
          </a:p>
          <a:p>
            <a:r>
              <a:rPr lang="en-US" dirty="0"/>
              <a:t>Can be Downloaded from </a:t>
            </a:r>
            <a:r>
              <a:rPr lang="en-US" dirty="0">
                <a:hlinkClick r:id="rId2"/>
              </a:rPr>
              <a:t>https://www.jetbrains.com/idea/</a:t>
            </a:r>
            <a:endParaRPr lang="en-US" dirty="0"/>
          </a:p>
          <a:p>
            <a:r>
              <a:rPr lang="en-US" dirty="0"/>
              <a:t>IDE used for Storm and Spark</a:t>
            </a:r>
          </a:p>
        </p:txBody>
      </p:sp>
    </p:spTree>
    <p:extLst>
      <p:ext uri="{BB962C8B-B14F-4D97-AF65-F5344CB8AC3E}">
        <p14:creationId xmlns:p14="http://schemas.microsoft.com/office/powerpoint/2010/main" val="2756463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Intellij Ubuntu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https://www.jetbrains.com/idea/download/#section=linux</a:t>
            </a:r>
            <a:endParaRPr lang="en-US" dirty="0"/>
          </a:p>
          <a:p>
            <a:r>
              <a:rPr lang="en-US" dirty="0"/>
              <a:t>Move to desired installation location</a:t>
            </a:r>
          </a:p>
          <a:p>
            <a:r>
              <a:rPr lang="en-US" dirty="0"/>
              <a:t>Unpack the idea idea-2016.3.3.tar.gz file using the following command: tar </a:t>
            </a:r>
            <a:r>
              <a:rPr lang="en-US" dirty="0" err="1"/>
              <a:t>xfz</a:t>
            </a:r>
            <a:r>
              <a:rPr lang="en-US" dirty="0"/>
              <a:t> idea-2016.3.3.tar.gz</a:t>
            </a:r>
          </a:p>
          <a:p>
            <a:r>
              <a:rPr lang="en-US" dirty="0"/>
              <a:t>Run idea.sh from the bin subdirectory</a:t>
            </a:r>
          </a:p>
          <a:p>
            <a:r>
              <a:rPr lang="en-US" dirty="0"/>
              <a:t>To run idea.sh: command: </a:t>
            </a:r>
            <a:r>
              <a:rPr lang="en-US" dirty="0" err="1"/>
              <a:t>sh</a:t>
            </a:r>
            <a:r>
              <a:rPr lang="en-US" dirty="0"/>
              <a:t> idea.sh</a:t>
            </a:r>
          </a:p>
        </p:txBody>
      </p:sp>
    </p:spTree>
    <p:extLst>
      <p:ext uri="{BB962C8B-B14F-4D97-AF65-F5344CB8AC3E}">
        <p14:creationId xmlns:p14="http://schemas.microsoft.com/office/powerpoint/2010/main" val="4600543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to add Scala to IntelliJ environment while installing </a:t>
            </a:r>
          </a:p>
        </p:txBody>
      </p:sp>
    </p:spTree>
    <p:extLst>
      <p:ext uri="{BB962C8B-B14F-4D97-AF65-F5344CB8AC3E}">
        <p14:creationId xmlns:p14="http://schemas.microsoft.com/office/powerpoint/2010/main" val="36795858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6972" y="1846263"/>
            <a:ext cx="581450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5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Project Management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1. Use </a:t>
            </a:r>
            <a:r>
              <a:rPr lang="en-US" dirty="0" err="1"/>
              <a:t>Git</a:t>
            </a:r>
            <a:r>
              <a:rPr lang="en-US" dirty="0"/>
              <a:t> to branch a project</a:t>
            </a:r>
          </a:p>
          <a:p>
            <a:r>
              <a:rPr lang="en-US" dirty="0"/>
              <a:t>2. Use </a:t>
            </a:r>
            <a:r>
              <a:rPr lang="en-US" dirty="0" err="1"/>
              <a:t>Git</a:t>
            </a:r>
            <a:r>
              <a:rPr lang="en-US" dirty="0"/>
              <a:t> to check different branches</a:t>
            </a:r>
          </a:p>
          <a:p>
            <a:r>
              <a:rPr lang="en-US" dirty="0"/>
              <a:t>3. Use </a:t>
            </a:r>
            <a:r>
              <a:rPr lang="en-US" dirty="0" err="1"/>
              <a:t>Git</a:t>
            </a:r>
            <a:r>
              <a:rPr lang="en-US" dirty="0"/>
              <a:t> to merge different versions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588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Scala Project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1017" y="1846263"/>
            <a:ext cx="410641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142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Java Project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1017" y="1846263"/>
            <a:ext cx="410641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025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PyCharm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https://www.jetbrains.com/pycharm/download/#section=linux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667000"/>
            <a:ext cx="7187603" cy="370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96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PyCharm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https://www.jetbrains.com/pycharm-edu/quickstart/screenshots/introduction_to_python_projec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3" y="1981200"/>
            <a:ext cx="8034013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7198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TOOLS: SBT and MAVEN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11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60990"/>
            <a:ext cx="8229600" cy="1143000"/>
          </a:xfrm>
        </p:spPr>
        <p:txBody>
          <a:bodyPr/>
          <a:lstStyle/>
          <a:p>
            <a:r>
              <a:rPr lang="en-US" dirty="0"/>
              <a:t>What is Build Tools?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automation is the act of scripting or automating a wide variety of tasks that software developers do in their day-to-day activities including things like:</a:t>
            </a:r>
          </a:p>
          <a:p>
            <a:endParaRPr lang="en-US" dirty="0"/>
          </a:p>
          <a:p>
            <a:pPr lvl="1"/>
            <a:r>
              <a:rPr lang="en-US" dirty="0"/>
              <a:t>compiling computer source code into binary code</a:t>
            </a:r>
          </a:p>
          <a:p>
            <a:pPr lvl="1"/>
            <a:r>
              <a:rPr lang="en-US" dirty="0"/>
              <a:t>packaging binary code</a:t>
            </a:r>
          </a:p>
          <a:p>
            <a:pPr lvl="1"/>
            <a:r>
              <a:rPr lang="en-US" dirty="0"/>
              <a:t>running automated tests</a:t>
            </a:r>
          </a:p>
          <a:p>
            <a:pPr lvl="1"/>
            <a:r>
              <a:rPr lang="en-US" dirty="0"/>
              <a:t>deploying to production systems</a:t>
            </a:r>
          </a:p>
          <a:p>
            <a:pPr lvl="1"/>
            <a:r>
              <a:rPr lang="en-US" dirty="0"/>
              <a:t>creating documentation and/or release notes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427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SBT stands for Scala Build Tool</a:t>
            </a:r>
          </a:p>
          <a:p>
            <a:r>
              <a:rPr lang="en-US" dirty="0"/>
              <a:t>SBT is an open source build tool for Scala and Java projects, similar to Java's Maven or Ant.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1814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SBT - 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http://www.scala-sbt.org/0.13/tutorial/Installing-sbt-on-Windows.html</a:t>
            </a:r>
            <a:endParaRPr lang="en-US" dirty="0"/>
          </a:p>
          <a:p>
            <a:r>
              <a:rPr lang="en-US" dirty="0"/>
              <a:t>Install SBT.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734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SBT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sbt</a:t>
            </a:r>
            <a:r>
              <a:rPr lang="en-US" b="1" dirty="0"/>
              <a:t> clean </a:t>
            </a:r>
            <a:r>
              <a:rPr lang="en-US" dirty="0"/>
              <a:t>: cleans the jars and classes generated from previous run</a:t>
            </a:r>
          </a:p>
          <a:p>
            <a:r>
              <a:rPr lang="en-US" b="1" dirty="0" err="1"/>
              <a:t>sbt</a:t>
            </a:r>
            <a:r>
              <a:rPr lang="en-US" b="1" dirty="0"/>
              <a:t> package </a:t>
            </a:r>
            <a:r>
              <a:rPr lang="en-US" dirty="0"/>
              <a:t>: creates a light jar, with the classes generated</a:t>
            </a:r>
          </a:p>
          <a:p>
            <a:r>
              <a:rPr lang="en-US" b="1" dirty="0" err="1"/>
              <a:t>sbt</a:t>
            </a:r>
            <a:r>
              <a:rPr lang="en-US" b="1" dirty="0"/>
              <a:t> assembly : </a:t>
            </a:r>
            <a:r>
              <a:rPr lang="en-US" dirty="0"/>
              <a:t>creates a fat jar without all  the </a:t>
            </a:r>
            <a:r>
              <a:rPr lang="en-US" dirty="0" err="1"/>
              <a:t>dependies</a:t>
            </a:r>
            <a:r>
              <a:rPr lang="en-US" dirty="0"/>
              <a:t> compiled with it.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b="1" dirty="0"/>
              <a:t>Note : </a:t>
            </a:r>
            <a:r>
              <a:rPr lang="en-US" sz="2400" dirty="0"/>
              <a:t>we would be creating fat jar for deployment in spark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8478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SBT related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main files which are involved with </a:t>
            </a:r>
            <a:r>
              <a:rPr lang="en-US" dirty="0" err="1"/>
              <a:t>sbt</a:t>
            </a:r>
            <a:r>
              <a:rPr lang="en-US" dirty="0"/>
              <a:t> are</a:t>
            </a:r>
          </a:p>
          <a:p>
            <a:r>
              <a:rPr lang="en-US" dirty="0" err="1"/>
              <a:t>Build.sbt</a:t>
            </a:r>
            <a:r>
              <a:rPr lang="en-US" dirty="0"/>
              <a:t> : Dependencies libraries are specified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479"/>
          <a:stretch/>
        </p:blipFill>
        <p:spPr>
          <a:xfrm>
            <a:off x="609600" y="2743200"/>
            <a:ext cx="7924800" cy="39215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680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Git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/>
              <a:t>1. Create Git Account</a:t>
            </a:r>
            <a:endParaRPr lang="en-US"/>
          </a:p>
        </p:txBody>
      </p:sp>
      <p:pic>
        <p:nvPicPr>
          <p:cNvPr id="4" name="Picture 4" descr="gitsignu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095916"/>
            <a:ext cx="7543800" cy="352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221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SBT related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Plugins.sbt</a:t>
            </a:r>
            <a:r>
              <a:rPr lang="en-US" dirty="0"/>
              <a:t> / </a:t>
            </a:r>
            <a:r>
              <a:rPr lang="en-US" dirty="0" err="1"/>
              <a:t>assembly.sbt</a:t>
            </a:r>
            <a:r>
              <a:rPr lang="en-US" dirty="0"/>
              <a:t> : The version of </a:t>
            </a:r>
            <a:r>
              <a:rPr lang="en-US" dirty="0" err="1"/>
              <a:t>sbt</a:t>
            </a:r>
            <a:r>
              <a:rPr lang="en-US" dirty="0"/>
              <a:t> used is specified in this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4971"/>
          <a:stretch/>
        </p:blipFill>
        <p:spPr>
          <a:xfrm>
            <a:off x="621420" y="2895600"/>
            <a:ext cx="7901159" cy="29286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33089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Maven is a software project management and comprehension tool. Based on the concept of a project object model (POM), Maven can manage a project's build, reporting and documentation from a central piece of information.</a:t>
            </a:r>
          </a:p>
        </p:txBody>
      </p:sp>
    </p:spTree>
    <p:extLst>
      <p:ext uri="{BB962C8B-B14F-4D97-AF65-F5344CB8AC3E}">
        <p14:creationId xmlns:p14="http://schemas.microsoft.com/office/powerpoint/2010/main" val="31333645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- 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https://maven.apache.org/</a:t>
            </a:r>
            <a:endParaRPr lang="en-US" dirty="0"/>
          </a:p>
          <a:p>
            <a:r>
              <a:rPr lang="en-US" dirty="0"/>
              <a:t>Install Maven</a:t>
            </a:r>
          </a:p>
        </p:txBody>
      </p:sp>
    </p:spTree>
    <p:extLst>
      <p:ext uri="{BB962C8B-B14F-4D97-AF65-F5344CB8AC3E}">
        <p14:creationId xmlns:p14="http://schemas.microsoft.com/office/powerpoint/2010/main" val="33183129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Commands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mvn</a:t>
            </a:r>
            <a:r>
              <a:rPr lang="en-US" b="1" dirty="0"/>
              <a:t> compile </a:t>
            </a:r>
            <a:r>
              <a:rPr lang="en-US" dirty="0"/>
              <a:t>- compile the source code of the project</a:t>
            </a:r>
          </a:p>
          <a:p>
            <a:r>
              <a:rPr lang="en-US" b="1" dirty="0" err="1"/>
              <a:t>mvn</a:t>
            </a:r>
            <a:r>
              <a:rPr lang="en-US" b="1" dirty="0"/>
              <a:t> test </a:t>
            </a:r>
            <a:r>
              <a:rPr lang="en-US" dirty="0"/>
              <a:t>- test the compiled source code using a suitable unit testing framework. These tests should not require the code be packaged or deployed</a:t>
            </a:r>
          </a:p>
          <a:p>
            <a:r>
              <a:rPr lang="en-US" b="1" dirty="0" err="1"/>
              <a:t>mvn</a:t>
            </a:r>
            <a:r>
              <a:rPr lang="en-US" b="1" dirty="0"/>
              <a:t> package </a:t>
            </a:r>
            <a:r>
              <a:rPr lang="en-US" dirty="0"/>
              <a:t>- take the compiled code and package it in its distributable format, such as a JAR.</a:t>
            </a:r>
          </a:p>
        </p:txBody>
      </p:sp>
    </p:spTree>
    <p:extLst>
      <p:ext uri="{BB962C8B-B14F-4D97-AF65-F5344CB8AC3E}">
        <p14:creationId xmlns:p14="http://schemas.microsoft.com/office/powerpoint/2010/main" val="13189381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related File: pom.xml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1847418"/>
            <a:ext cx="7543800" cy="402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691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715009"/>
            <a:ext cx="61722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Apache Spark Locally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http://spark.apache.org/downloads.html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2607419"/>
            <a:ext cx="5314950" cy="298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534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38" y="1196125"/>
            <a:ext cx="8045627" cy="42878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05759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385" y="2057400"/>
            <a:ext cx="3886200" cy="3394472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spark-1.5.0.tgz will be downloaded</a:t>
            </a:r>
          </a:p>
          <a:p>
            <a:r>
              <a:rPr lang="en-US" dirty="0"/>
              <a:t>Use </a:t>
            </a:r>
            <a:r>
              <a:rPr lang="en-US" dirty="0" err="1"/>
              <a:t>Winrar</a:t>
            </a:r>
            <a:r>
              <a:rPr lang="en-US" dirty="0"/>
              <a:t> or some tool to extract the archived file on to the destination folder.</a:t>
            </a:r>
          </a:p>
          <a:p>
            <a:r>
              <a:rPr lang="en-US" dirty="0"/>
              <a:t>Latest is 2.2.1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86" t="-9375" r="39677" b="9375"/>
          <a:stretch/>
        </p:blipFill>
        <p:spPr>
          <a:xfrm>
            <a:off x="5062172" y="1369402"/>
            <a:ext cx="3886201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419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go to the root folder of spark using terminal/Command Prompt</a:t>
            </a:r>
          </a:p>
          <a:p>
            <a:r>
              <a:rPr lang="en-US" dirty="0"/>
              <a:t>Go to Git Bash.</a:t>
            </a:r>
          </a:p>
          <a:p>
            <a:r>
              <a:rPr lang="en-US" dirty="0"/>
              <a:t>To the spark folder and run the following command.</a:t>
            </a:r>
          </a:p>
          <a:p>
            <a:r>
              <a:rPr lang="en-US" b="1" i="1" dirty="0" err="1"/>
              <a:t>bulid</a:t>
            </a:r>
            <a:r>
              <a:rPr lang="en-US" b="1" i="1" dirty="0"/>
              <a:t>/</a:t>
            </a:r>
            <a:r>
              <a:rPr lang="en-US" b="1" i="1" dirty="0" err="1"/>
              <a:t>sbt</a:t>
            </a:r>
            <a:r>
              <a:rPr lang="en-US" b="1" i="1" dirty="0"/>
              <a:t> clean assembly.</a:t>
            </a:r>
          </a:p>
          <a:p>
            <a:endParaRPr lang="en-US" dirty="0"/>
          </a:p>
          <a:p>
            <a:r>
              <a:rPr lang="en-US" dirty="0"/>
              <a:t>It takes a while to </a:t>
            </a:r>
            <a:r>
              <a:rPr lang="en-US" dirty="0" err="1"/>
              <a:t>bulid</a:t>
            </a:r>
            <a:r>
              <a:rPr lang="en-US" dirty="0"/>
              <a:t> spark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5026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Spark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terminal to run spark-shell.</a:t>
            </a:r>
          </a:p>
          <a:p>
            <a:r>
              <a:rPr lang="en-US" dirty="0"/>
              <a:t>Go to spark1.5.0/bin folder.</a:t>
            </a:r>
          </a:p>
          <a:p>
            <a:r>
              <a:rPr lang="en-US" dirty="0"/>
              <a:t>Run the following command</a:t>
            </a:r>
          </a:p>
          <a:p>
            <a:r>
              <a:rPr lang="en-US" b="1" i="1" dirty="0"/>
              <a:t>spark-shell : </a:t>
            </a:r>
            <a:r>
              <a:rPr lang="en-US" dirty="0"/>
              <a:t>spark-shell command opens a </a:t>
            </a:r>
            <a:r>
              <a:rPr lang="en-US" dirty="0" err="1"/>
              <a:t>scala</a:t>
            </a:r>
            <a:r>
              <a:rPr lang="en-US" dirty="0"/>
              <a:t> terminal</a:t>
            </a:r>
          </a:p>
          <a:p>
            <a:r>
              <a:rPr lang="en-US" dirty="0"/>
              <a:t>You can use this terminal, to type </a:t>
            </a:r>
            <a:r>
              <a:rPr lang="en-US" dirty="0" err="1"/>
              <a:t>scala</a:t>
            </a:r>
            <a:r>
              <a:rPr lang="en-US" dirty="0"/>
              <a:t> commands to execute</a:t>
            </a:r>
          </a:p>
        </p:txBody>
      </p:sp>
    </p:spTree>
    <p:extLst>
      <p:ext uri="{BB962C8B-B14F-4D97-AF65-F5344CB8AC3E}">
        <p14:creationId xmlns:p14="http://schemas.microsoft.com/office/powerpoint/2010/main" val="1990782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Git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/>
              <a:t>2. Create Repository</a:t>
            </a:r>
            <a:endParaRPr lang="en-US"/>
          </a:p>
        </p:txBody>
      </p:sp>
      <p:pic>
        <p:nvPicPr>
          <p:cNvPr id="4" name="Picture 4" descr="gitrepository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598" y="1824422"/>
            <a:ext cx="646925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077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Android Studio </a:t>
            </a:r>
            <a:r>
              <a:rPr lang="en-US" sz="4400" dirty="0">
                <a:latin typeface="Calibri"/>
              </a:rPr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3041436825"/>
      </p:ext>
    </p:extLst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851525" y="570540"/>
            <a:ext cx="7200900" cy="148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1182370" marR="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Started	(1)</a:t>
            </a:r>
            <a:endParaRPr lang="en-US" sz="4400" b="0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269875" y="1861324"/>
            <a:ext cx="8874125" cy="42744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06400" marR="1109345" indent="-342900">
              <a:lnSpc>
                <a:spcPct val="772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Times New Roman"/>
                <a:cs typeface="Times New Roman" panose="02020603050405020304" pitchFamily="18" charset="0"/>
                <a:sym typeface="Times New Roman"/>
              </a:rPr>
              <a:t>Install Java Development Kit (JDK) to write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Times New Roman"/>
                <a:cs typeface="Times New Roman" panose="02020603050405020304" pitchFamily="18" charset="0"/>
                <a:sym typeface="Times New Roman"/>
              </a:rPr>
              <a:t> 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Times New Roman"/>
                <a:cs typeface="Times New Roman" panose="02020603050405020304" pitchFamily="18" charset="0"/>
                <a:sym typeface="Times New Roman"/>
              </a:rPr>
              <a:t> Java (and Android )programs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Times New Roman"/>
                <a:cs typeface="Times New Roman" panose="02020603050405020304" pitchFamily="18" charset="0"/>
                <a:sym typeface="Times New Roman"/>
              </a:rPr>
              <a:t> </a:t>
            </a:r>
            <a:endParaRPr lang="en-US" sz="2400" i="0" u="none" strike="noStrike" cap="none" dirty="0">
              <a:solidFill>
                <a:schemeClr val="dk1"/>
              </a:solidFill>
              <a:latin typeface="Calibri"/>
              <a:ea typeface="Times New Roman"/>
              <a:cs typeface="Times New Roman" panose="02020603050405020304" pitchFamily="18" charset="0"/>
            </a:endParaRPr>
          </a:p>
          <a:p>
            <a:pPr marL="850900" marR="1969770" lvl="1" indent="-342900">
              <a:lnSpc>
                <a:spcPct val="96666"/>
              </a:lnSpc>
              <a:spcBef>
                <a:spcPts val="54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Times New Roman"/>
                <a:cs typeface="Times New Roman" panose="02020603050405020304" pitchFamily="18" charset="0"/>
                <a:sym typeface="Times New Roman"/>
              </a:rPr>
              <a:t>Do not install Java Runtime Environment (JRE);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Times New Roman"/>
                <a:cs typeface="Times New Roman" panose="02020603050405020304" pitchFamily="18" charset="0"/>
                <a:sym typeface="Times New Roman"/>
              </a:rPr>
              <a:t> 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i="0" u="sng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Times New Roman"/>
                <a:cs typeface="Times New Roman" panose="02020603050405020304" pitchFamily="18" charset="0"/>
                <a:sym typeface="Times New Roman"/>
              </a:rPr>
              <a:t>JDK and JRE are different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Times New Roman"/>
                <a:cs typeface="Times New Roman" panose="02020603050405020304" pitchFamily="18" charset="0"/>
                <a:sym typeface="Times New Roman"/>
              </a:rPr>
              <a:t>!</a:t>
            </a:r>
            <a:endParaRPr lang="en-US" sz="2400" i="0" u="none" strike="noStrike" cap="none" dirty="0">
              <a:solidFill>
                <a:schemeClr val="dk1"/>
              </a:solidFill>
              <a:latin typeface="Calibri"/>
              <a:ea typeface="Times New Roman"/>
              <a:cs typeface="Times New Roman" panose="02020603050405020304" pitchFamily="18" charset="0"/>
            </a:endParaRPr>
          </a:p>
          <a:p>
            <a:pPr marL="850900" marR="1969770" lvl="1" indent="-342900" algn="l" rtl="0">
              <a:lnSpc>
                <a:spcPct val="96666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en-US" sz="2400" i="0" u="none" strike="noStrike" cap="none" dirty="0">
              <a:solidFill>
                <a:schemeClr val="dk1"/>
              </a:solidFill>
              <a:latin typeface="Calibri"/>
              <a:ea typeface="Times New Roman"/>
              <a:cs typeface="Times New Roman" panose="02020603050405020304" pitchFamily="18" charset="0"/>
            </a:endParaRPr>
          </a:p>
          <a:p>
            <a:pPr marL="406400" indent="-342900">
              <a:spcBef>
                <a:spcPts val="2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Times New Roman"/>
                <a:cs typeface="Times New Roman" panose="02020603050405020304" pitchFamily="18" charset="0"/>
                <a:sym typeface="Times New Roman"/>
              </a:rPr>
              <a:t>Can download the JDK for your OS at </a:t>
            </a:r>
            <a:r>
              <a:rPr lang="en-US" sz="2400" dirty="0">
                <a:hlinkClick r:id="rId3"/>
              </a:rPr>
              <a:t>http://www.oracle.com/technetwork/java/javase/downloads/jdk8-downloads-2133151.html</a:t>
            </a:r>
            <a:endParaRPr lang="en-US" sz="2400" dirty="0"/>
          </a:p>
          <a:p>
            <a:pPr marL="355600" marR="0" lvl="0" indent="-29210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i="0" u="sng" strike="noStrike" cap="none" dirty="0">
              <a:solidFill>
                <a:schemeClr val="hlink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  <a:hlinkClick r:id="rId4"/>
              <a:rtl val="0"/>
            </a:endParaRPr>
          </a:p>
          <a:p>
            <a:pPr marL="63500" marR="0" lvl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-US" sz="2400" i="0" u="sng" strike="noStrike" cap="none" dirty="0">
              <a:solidFill>
                <a:schemeClr val="hlink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  <a:hlinkClick r:id="rId4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538641090"/>
      </p:ext>
    </p:extLst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CB20-0006-4F9B-805D-E901C2B0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528" y="180975"/>
            <a:ext cx="6080760" cy="1450757"/>
          </a:xfrm>
        </p:spPr>
        <p:txBody>
          <a:bodyPr/>
          <a:lstStyle/>
          <a:p>
            <a:r>
              <a:rPr lang="en-US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Started	(1)</a:t>
            </a:r>
            <a:endParaRPr lang="en-US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41E81-2D15-48D0-88C7-4B34C8C9A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setup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Environment variable for java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that java is installed correctly on your machine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87198-2982-49DE-A4D3-DA403AE34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34" y="3069771"/>
            <a:ext cx="5795865" cy="32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923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Started	(1)</a:t>
            </a:r>
            <a:endParaRPr lang="en-US"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Autofit/>
          </a:bodyPr>
          <a:lstStyle/>
          <a:p>
            <a:pPr marL="355600" lvl="0" indent="-292100">
              <a:lnSpc>
                <a:spcPct val="119074"/>
              </a:lnSpc>
              <a:spcBef>
                <a:spcPts val="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Alternatively, for OS X, Linux: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marL="755650" lvl="1" indent="-247650">
              <a:lnSpc>
                <a:spcPct val="118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OS X: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marL="1155700" lvl="2" indent="-215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/Applications/Utilities/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Terminal.app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marL="1155700" lvl="2" indent="-215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Type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javac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at command line, install Java at prompt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marL="755650" lvl="1" indent="-24765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 i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Linux:</a:t>
            </a:r>
            <a:endParaRPr lang="en-US" sz="2400" i="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marL="1155700" marR="109220" lvl="2" indent="-215900">
              <a:lnSpc>
                <a:spcPct val="8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Debian/Ubuntu:  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sudo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	apt-­‐get install java-­‐package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download  the JDK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&lt;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jdk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&gt;.tar.gz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file from Oracle, run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make-­‐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jpkg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marL="1155700" indent="0">
              <a:lnSpc>
                <a:spcPct val="944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&lt;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jdk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&gt;.tar.gz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  then 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sudo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	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dpkg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	–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i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	&lt;resulting-­‐deb-­‐file&gt;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marL="1155700" lvl="2" indent="-215900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Fedora/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OpenSuSE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download the JDK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.rpm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file from Oracle, install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55321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 flipH="1">
            <a:off x="6797024" y="6629400"/>
            <a:ext cx="426300" cy="145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rPr>
              <a:t>.</a:t>
            </a: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911" y="180299"/>
            <a:ext cx="8267288" cy="649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4238202"/>
      </p:ext>
    </p:extLst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1638" y="185316"/>
            <a:ext cx="7200900" cy="148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1182370" marR="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	Started	(2)</a:t>
            </a:r>
            <a:endParaRPr lang="en-US" sz="4400" b="0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535939" y="2043404"/>
            <a:ext cx="7812299" cy="3870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55600" marR="442594" lvl="0" indent="-304800" algn="l" rtl="0">
              <a:lnSpc>
                <a:spcPct val="77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After installing JDK, download Android SDK  from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  <a:rtl val="0"/>
              </a:rPr>
              <a:t>http://developer.android.com</a:t>
            </a:r>
          </a:p>
          <a:p>
            <a:pPr marL="50800" marR="442594" lvl="0" algn="l" rtl="0">
              <a:lnSpc>
                <a:spcPct val="77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-US" sz="2000" b="0" i="0" u="sng" strike="noStrike" cap="none" dirty="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  <a:hlinkClick r:id="rId3"/>
              <a:rtl val="0"/>
            </a:endParaRPr>
          </a:p>
          <a:p>
            <a:pPr marL="355600" marR="304800" lvl="0" indent="-304800" algn="l" rtl="0">
              <a:lnSpc>
                <a:spcPct val="96000"/>
              </a:lnSpc>
              <a:spcBef>
                <a:spcPts val="71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Simplest: download and install Android Studio  bundle (including Android SDK) for your OS</a:t>
            </a:r>
          </a:p>
          <a:p>
            <a:pPr marL="50800" marR="304800" lvl="0" algn="l" rtl="0">
              <a:lnSpc>
                <a:spcPct val="96000"/>
              </a:lnSpc>
              <a:spcBef>
                <a:spcPts val="715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-US"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  <a:p>
            <a:pPr marL="355600" marR="0" lvl="0" indent="-304800" algn="l" rtl="0">
              <a:lnSpc>
                <a:spcPct val="119666"/>
              </a:lnSpc>
              <a:spcBef>
                <a:spcPts val="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Alternatives:</a:t>
            </a:r>
          </a:p>
          <a:p>
            <a:pPr marL="749300" marR="61594" lvl="1" indent="-266700" algn="l" rtl="0">
              <a:lnSpc>
                <a:spcPct val="794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Download/install Android Developer Tools from this  site (based on Eclipse)</a:t>
            </a:r>
          </a:p>
          <a:p>
            <a:pPr marL="749300" marR="5080" lvl="1" indent="-266700" algn="l" rtl="0">
              <a:lnSpc>
                <a:spcPct val="79400"/>
              </a:lnSpc>
              <a:spcBef>
                <a:spcPts val="64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Install Android SDK tools by themselves, then install  ADT for Eclipse separately (from this site)</a:t>
            </a:r>
          </a:p>
          <a:p>
            <a:pPr marL="482600" marR="5080" lvl="1" algn="l" rtl="0">
              <a:lnSpc>
                <a:spcPct val="79400"/>
              </a:lnSpc>
              <a:spcBef>
                <a:spcPts val="645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-US"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  <a:p>
            <a:pPr marL="355600" marR="537210" lvl="0" indent="-304800" algn="l" rtl="0">
              <a:lnSpc>
                <a:spcPct val="8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We’ll use Android Studio with SDK included  (easy)</a:t>
            </a:r>
          </a:p>
        </p:txBody>
      </p:sp>
    </p:spTree>
    <p:extLst>
      <p:ext uri="{BB962C8B-B14F-4D97-AF65-F5344CB8AC3E}">
        <p14:creationId xmlns:p14="http://schemas.microsoft.com/office/powerpoint/2010/main" val="1942213269"/>
      </p:ext>
    </p:extLst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042DE10C-C6CF-4597-9596-366147F5D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86" y="0"/>
            <a:ext cx="4056780" cy="2640563"/>
          </a:xfrm>
          <a:prstGeom prst="rect">
            <a:avLst/>
          </a:prstGeom>
        </p:spPr>
      </p:pic>
      <p:sp>
        <p:nvSpPr>
          <p:cNvPr id="103" name="Shape 103"/>
          <p:cNvSpPr/>
          <p:nvPr/>
        </p:nvSpPr>
        <p:spPr>
          <a:xfrm>
            <a:off x="3721100" y="4168775"/>
            <a:ext cx="1339850" cy="13398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4050664" y="5554344"/>
            <a:ext cx="673099" cy="2863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Install!</a:t>
            </a:r>
          </a:p>
        </p:txBody>
      </p:sp>
      <p:sp>
        <p:nvSpPr>
          <p:cNvPr id="106" name="Shape 106"/>
          <p:cNvSpPr/>
          <p:nvPr/>
        </p:nvSpPr>
        <p:spPr>
          <a:xfrm>
            <a:off x="0" y="4168775"/>
            <a:ext cx="3721100" cy="26892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999384" y="3651246"/>
            <a:ext cx="2392044" cy="18573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77" y="120000"/>
                </a:moveTo>
                <a:lnTo>
                  <a:pt x="0" y="120000"/>
                </a:lnTo>
                <a:lnTo>
                  <a:pt x="0" y="0"/>
                </a:lnTo>
                <a:lnTo>
                  <a:pt x="119975" y="0"/>
                </a:lnTo>
                <a:lnTo>
                  <a:pt x="119975" y="30179"/>
                </a:lnTo>
              </a:path>
            </a:pathLst>
          </a:custGeom>
          <a:noFill/>
          <a:ln w="50775" cap="flat" cmpd="sng">
            <a:solidFill>
              <a:srgbClr val="FAA75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276853" y="3940769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8" y="0"/>
                </a:moveTo>
                <a:lnTo>
                  <a:pt x="6504" y="1707"/>
                </a:lnTo>
                <a:lnTo>
                  <a:pt x="2550" y="5229"/>
                </a:lnTo>
                <a:lnTo>
                  <a:pt x="330" y="9835"/>
                </a:lnTo>
                <a:lnTo>
                  <a:pt x="0" y="14937"/>
                </a:lnTo>
                <a:lnTo>
                  <a:pt x="1711" y="19948"/>
                </a:lnTo>
                <a:lnTo>
                  <a:pt x="59891" y="119687"/>
                </a:lnTo>
                <a:lnTo>
                  <a:pt x="90764" y="66767"/>
                </a:lnTo>
                <a:lnTo>
                  <a:pt x="59891" y="66767"/>
                </a:lnTo>
                <a:lnTo>
                  <a:pt x="24744" y="6507"/>
                </a:lnTo>
                <a:lnTo>
                  <a:pt x="21223" y="2553"/>
                </a:lnTo>
                <a:lnTo>
                  <a:pt x="16619" y="332"/>
                </a:lnTo>
                <a:lnTo>
                  <a:pt x="11518" y="0"/>
                </a:lnTo>
                <a:close/>
              </a:path>
              <a:path w="120000" h="120000" extrusionOk="0">
                <a:moveTo>
                  <a:pt x="108267" y="0"/>
                </a:moveTo>
                <a:lnTo>
                  <a:pt x="103166" y="332"/>
                </a:lnTo>
                <a:lnTo>
                  <a:pt x="98563" y="2553"/>
                </a:lnTo>
                <a:lnTo>
                  <a:pt x="95045" y="6507"/>
                </a:lnTo>
                <a:lnTo>
                  <a:pt x="59891" y="66767"/>
                </a:lnTo>
                <a:lnTo>
                  <a:pt x="90764" y="66767"/>
                </a:lnTo>
                <a:lnTo>
                  <a:pt x="118078" y="19948"/>
                </a:lnTo>
                <a:lnTo>
                  <a:pt x="119786" y="14937"/>
                </a:lnTo>
                <a:lnTo>
                  <a:pt x="119453" y="9835"/>
                </a:lnTo>
                <a:lnTo>
                  <a:pt x="117232" y="5229"/>
                </a:lnTo>
                <a:lnTo>
                  <a:pt x="113278" y="1707"/>
                </a:lnTo>
                <a:lnTo>
                  <a:pt x="108267" y="0"/>
                </a:lnTo>
                <a:close/>
              </a:path>
            </a:pathLst>
          </a:custGeom>
          <a:solidFill>
            <a:srgbClr val="FAA757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1839628" y="959796"/>
            <a:ext cx="4784099" cy="53828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498605" y="1240358"/>
            <a:ext cx="3552059" cy="17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 dirty="0">
                <a:solidFill>
                  <a:schemeClr val="hlink"/>
                </a:solidFill>
                <a:hlinkClick r:id="rId7"/>
              </a:rPr>
              <a:t>http://developer.android.com/sdk/index.html</a:t>
            </a:r>
          </a:p>
        </p:txBody>
      </p:sp>
    </p:spTree>
    <p:extLst>
      <p:ext uri="{BB962C8B-B14F-4D97-AF65-F5344CB8AC3E}">
        <p14:creationId xmlns:p14="http://schemas.microsoft.com/office/powerpoint/2010/main" val="1713200225"/>
      </p:ext>
    </p:extLst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latin typeface="Calibri"/>
              </a:rPr>
              <a:t>Android Virtual Device Creation</a:t>
            </a:r>
          </a:p>
        </p:txBody>
      </p:sp>
    </p:spTree>
    <p:extLst>
      <p:ext uri="{BB962C8B-B14F-4D97-AF65-F5344CB8AC3E}">
        <p14:creationId xmlns:p14="http://schemas.microsoft.com/office/powerpoint/2010/main" val="539760522"/>
      </p:ext>
    </p:extLst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/>
        </p:nvSpPr>
        <p:spPr>
          <a:xfrm>
            <a:off x="0" y="0"/>
            <a:ext cx="9144000" cy="9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          </a:t>
            </a:r>
            <a:r>
              <a:rPr lang="en-US" sz="44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Android Studio</a:t>
            </a:r>
            <a:endParaRPr lang="en-US" sz="4400" u="sng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10" y="1153927"/>
            <a:ext cx="8440615" cy="5140990"/>
          </a:xfrm>
          <a:prstGeom prst="rect">
            <a:avLst/>
          </a:prstGeom>
        </p:spPr>
      </p:pic>
      <p:sp>
        <p:nvSpPr>
          <p:cNvPr id="122" name="Shape 122"/>
          <p:cNvSpPr/>
          <p:nvPr/>
        </p:nvSpPr>
        <p:spPr>
          <a:xfrm>
            <a:off x="3856725" y="2642890"/>
            <a:ext cx="3233392" cy="362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7321975" y="4638150"/>
            <a:ext cx="1880099" cy="9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lt1"/>
                </a:solidFill>
              </a:rPr>
              <a:t>Click on the configure button</a:t>
            </a:r>
          </a:p>
        </p:txBody>
      </p:sp>
    </p:spTree>
    <p:extLst>
      <p:ext uri="{BB962C8B-B14F-4D97-AF65-F5344CB8AC3E}">
        <p14:creationId xmlns:p14="http://schemas.microsoft.com/office/powerpoint/2010/main" val="2680732733"/>
      </p:ext>
    </p:extLst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699" y="694996"/>
            <a:ext cx="8520599" cy="88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AVD Manager</a:t>
            </a:r>
            <a:endParaRPr lang="en-US" sz="4400" b="0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11699" y="1924474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latin typeface="Calibri"/>
                <a:ea typeface="Calibri"/>
                <a:cs typeface="Times New Roman" panose="02020603050405020304" pitchFamily="18" charset="0"/>
                <a:sym typeface="Calibri"/>
              </a:rPr>
              <a:t>Open Android studio-&gt;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Times New Roman" panose="02020603050405020304" pitchFamily="18" charset="0"/>
                <a:sym typeface="Calibri"/>
              </a:rPr>
              <a:t>Click Tools -&gt; Android -&gt; </a:t>
            </a:r>
            <a:r>
              <a:rPr lang="en-US" sz="2400" dirty="0">
                <a:latin typeface="Calibri"/>
                <a:ea typeface="Calibri"/>
                <a:cs typeface="Times New Roman" panose="02020603050405020304" pitchFamily="18" charset="0"/>
                <a:sym typeface="Calibri"/>
              </a:rPr>
              <a:t>SDK Manager-&gt;AVD Manager</a:t>
            </a:r>
            <a:endParaRPr lang="en-US" sz="2400" dirty="0">
              <a:latin typeface="Calibri"/>
              <a:ea typeface="Calibri"/>
              <a:cs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Times New Roman" panose="02020603050405020304" pitchFamily="18" charset="0"/>
                <a:sym typeface="Calibri"/>
              </a:rPr>
              <a:t>C</a:t>
            </a:r>
            <a:r>
              <a:rPr lang="en-US" sz="2400" dirty="0">
                <a:latin typeface="Calibri"/>
                <a:ea typeface="Calibri"/>
                <a:cs typeface="Times New Roman" panose="02020603050405020304" pitchFamily="18" charset="0"/>
                <a:sym typeface="Calibri"/>
              </a:rPr>
              <a:t>lick on Create Virtual Device.</a:t>
            </a:r>
            <a:endParaRPr lang="en-US" sz="2400" dirty="0">
              <a:latin typeface="Calibri"/>
              <a:ea typeface="Calibri"/>
              <a:cs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latin typeface="Calibri"/>
                <a:ea typeface="Calibri"/>
                <a:cs typeface="Times New Roman" panose="02020603050405020304" pitchFamily="18" charset="0"/>
                <a:sym typeface="Calibri"/>
              </a:rPr>
              <a:t>Select a device that you intend to emulate and click Next.</a:t>
            </a:r>
            <a:endParaRPr lang="en-US" sz="2400" dirty="0">
              <a:latin typeface="Calibri"/>
              <a:ea typeface="Calibri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4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dirty="0">
                <a:latin typeface="Calibri"/>
                <a:ea typeface="Calibri"/>
                <a:cs typeface="Times New Roman" panose="02020603050405020304" pitchFamily="18" charset="0"/>
                <a:sym typeface="Calibri"/>
              </a:rPr>
              <a:t>Select the OS that you want the device to run on. </a:t>
            </a:r>
            <a:endParaRPr lang="en-US" sz="2400" dirty="0">
              <a:latin typeface="Calibri"/>
              <a:ea typeface="Calibri"/>
              <a:cs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latin typeface="Calibri"/>
                <a:ea typeface="Calibri"/>
                <a:cs typeface="Times New Roman" panose="02020603050405020304" pitchFamily="18" charset="0"/>
                <a:sym typeface="Calibri"/>
              </a:rPr>
              <a:t>You need to download and install OS versions in case they are not there.</a:t>
            </a:r>
            <a:endParaRPr lang="en-US" sz="2400" dirty="0">
              <a:latin typeface="Calibri"/>
              <a:ea typeface="Calibri"/>
              <a:cs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 dirty="0">
                <a:latin typeface="Calibri"/>
                <a:ea typeface="Calibri"/>
                <a:cs typeface="Times New Roman" panose="02020603050405020304" pitchFamily="18" charset="0"/>
                <a:sym typeface="Calibri"/>
              </a:rPr>
              <a:t>Finally name your AVD and configure it. Click Finish.</a:t>
            </a:r>
            <a:endParaRPr lang="en-US" sz="2400" dirty="0">
              <a:latin typeface="Calibri"/>
              <a:ea typeface="Calibri"/>
              <a:cs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2966800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Git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/>
              <a:t>2. Create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822960" y="2047875"/>
            <a:ext cx="8229600" cy="220980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 create a sample repository.</a:t>
            </a:r>
          </a:p>
          <a:p>
            <a:endParaRPr lang="en-US" dirty="0"/>
          </a:p>
        </p:txBody>
      </p:sp>
      <p:pic>
        <p:nvPicPr>
          <p:cNvPr id="4" name="Picture 5" descr="gitrepona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2495550"/>
            <a:ext cx="7523163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061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224658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u="sng" dirty="0">
                <a:latin typeface="Calibri"/>
                <a:ea typeface="Calibri"/>
                <a:cs typeface="Calibri"/>
                <a:sym typeface="Calibri"/>
              </a:rPr>
              <a:t>AVD Manager</a:t>
            </a:r>
            <a:endParaRPr lang="en-US" sz="4400" u="sng" dirty="0">
              <a:latin typeface="Calibri"/>
              <a:ea typeface="Calibri"/>
              <a:cs typeface="Calibri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633625"/>
            <a:ext cx="8520599" cy="4070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31" y="1633625"/>
            <a:ext cx="8442860" cy="49063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7" name="Shape 137"/>
          <p:cNvSpPr/>
          <p:nvPr/>
        </p:nvSpPr>
        <p:spPr>
          <a:xfrm>
            <a:off x="1209140" y="5352407"/>
            <a:ext cx="1252800" cy="35191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129775"/>
      </p:ext>
    </p:extLst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13728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1" u="sng" dirty="0">
                <a:latin typeface="Calibri"/>
                <a:ea typeface="Calibri"/>
                <a:cs typeface="Times New Roman" panose="02020603050405020304" pitchFamily="18" charset="0"/>
                <a:sym typeface="Calibri"/>
              </a:rPr>
              <a:t>AVD Manager</a:t>
            </a:r>
            <a:endParaRPr lang="en-US" sz="4400" b="1" u="sng" dirty="0">
              <a:latin typeface="Calibri"/>
              <a:ea typeface="Calibri"/>
              <a:cs typeface="Times New Roman" panose="02020603050405020304" pitchFamily="18" charset="0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3" y="1633633"/>
            <a:ext cx="8370277" cy="4753712"/>
          </a:xfrm>
          <a:prstGeom prst="rect">
            <a:avLst/>
          </a:prstGeom>
          <a:ln w="38100">
            <a:solidFill>
              <a:schemeClr val="tx1">
                <a:alpha val="99000"/>
              </a:schemeClr>
            </a:solidFill>
          </a:ln>
        </p:spPr>
      </p:pic>
      <p:sp>
        <p:nvSpPr>
          <p:cNvPr id="145" name="Shape 145"/>
          <p:cNvSpPr/>
          <p:nvPr/>
        </p:nvSpPr>
        <p:spPr>
          <a:xfrm>
            <a:off x="6457071" y="5444196"/>
            <a:ext cx="422031" cy="15474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848479"/>
      </p:ext>
    </p:extLst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8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1" u="sng" dirty="0">
                <a:latin typeface="Calibri"/>
                <a:ea typeface="Calibri"/>
                <a:cs typeface="Calibri"/>
                <a:sym typeface="Calibri"/>
              </a:rPr>
              <a:t>AVD Manager</a:t>
            </a:r>
            <a:endParaRPr lang="en-US" sz="4400" b="1" u="sng" dirty="0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6" y="1312662"/>
            <a:ext cx="8637563" cy="5140990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sp>
        <p:nvSpPr>
          <p:cNvPr id="153" name="Shape 153"/>
          <p:cNvSpPr/>
          <p:nvPr/>
        </p:nvSpPr>
        <p:spPr>
          <a:xfrm>
            <a:off x="6485207" y="5866228"/>
            <a:ext cx="464234" cy="1266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66178"/>
      </p:ext>
    </p:extLst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11700" y="280008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u="sng" dirty="0">
                <a:latin typeface="Calibri"/>
                <a:ea typeface="Calibri"/>
                <a:cs typeface="Calibri"/>
                <a:sym typeface="Calibri"/>
              </a:rPr>
              <a:t>AVD Manager</a:t>
            </a:r>
            <a:endParaRPr lang="en-US" sz="4400" u="sng" dirty="0">
              <a:latin typeface="Calibri"/>
              <a:ea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8" y="1388508"/>
            <a:ext cx="8581292" cy="4797083"/>
          </a:xfrm>
          <a:prstGeom prst="rect">
            <a:avLst/>
          </a:prstGeom>
          <a:ln w="41275">
            <a:solidFill>
              <a:schemeClr val="tx1"/>
            </a:solidFill>
          </a:ln>
        </p:spPr>
      </p:pic>
      <p:sp>
        <p:nvSpPr>
          <p:cNvPr id="161" name="Shape 161"/>
          <p:cNvSpPr/>
          <p:nvPr/>
        </p:nvSpPr>
        <p:spPr>
          <a:xfrm>
            <a:off x="2419643" y="2278966"/>
            <a:ext cx="3080826" cy="21804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582487" y="5627076"/>
            <a:ext cx="450166" cy="12661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94658"/>
      </p:ext>
    </p:extLst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Available in: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python 2 and 3.</a:t>
            </a:r>
          </a:p>
          <a:p>
            <a:r>
              <a:rPr lang="en-US" dirty="0">
                <a:solidFill>
                  <a:srgbClr val="FF0000"/>
                </a:solidFill>
              </a:rPr>
              <a:t>For this class we will use python3 and Ubuntu.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90" y="2272506"/>
            <a:ext cx="14954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378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 only and GPU enabled</a:t>
            </a:r>
          </a:p>
          <a:p>
            <a:r>
              <a:rPr lang="en-US" dirty="0"/>
              <a:t>Choices: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For this class prefer using </a:t>
            </a:r>
            <a:r>
              <a:rPr lang="en-US" dirty="0" err="1">
                <a:solidFill>
                  <a:srgbClr val="FF0000"/>
                </a:solidFill>
              </a:rPr>
              <a:t>virtualenv</a:t>
            </a:r>
            <a:r>
              <a:rPr lang="en-US" dirty="0">
                <a:solidFill>
                  <a:srgbClr val="FF0000"/>
                </a:solidFill>
              </a:rPr>
              <a:t> or anaconda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46" y="2258986"/>
            <a:ext cx="2472045" cy="22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176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Installation(python3 for class)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7446"/>
            <a:ext cx="8229600" cy="452596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Pip Installation</a:t>
            </a:r>
          </a:p>
          <a:p>
            <a:r>
              <a:rPr lang="en-US" sz="2000" dirty="0"/>
              <a:t>Make python3 default: alias python=python3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760122"/>
            <a:ext cx="527685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93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Installation(python3 for class)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7446"/>
            <a:ext cx="8229600" cy="4525963"/>
          </a:xfrm>
        </p:spPr>
        <p:txBody>
          <a:bodyPr>
            <a:normAutofit/>
          </a:bodyPr>
          <a:lstStyle/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pPr marL="0" indent="0">
              <a:buNone/>
            </a:pPr>
            <a:r>
              <a:rPr lang="en-US" sz="1700" dirty="0"/>
              <a:t># Ubuntu/Linux 64-bit, CPU only, Python 2.7</a:t>
            </a:r>
          </a:p>
          <a:p>
            <a:r>
              <a:rPr lang="en-US" sz="1700" dirty="0"/>
              <a:t>$ export https://storage.googleapis.com/tensorflow/linux/cpu/tensorflow-1.0.0-cp27-none-linux_x86_64.whl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25" y="3581400"/>
            <a:ext cx="47339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432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934" y="-85959"/>
            <a:ext cx="8229600" cy="1143000"/>
          </a:xfrm>
        </p:spPr>
        <p:txBody>
          <a:bodyPr/>
          <a:lstStyle/>
          <a:p>
            <a:r>
              <a:rPr lang="en-US" dirty="0"/>
              <a:t>Installation(python3 for class)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686" y="245897"/>
            <a:ext cx="8229600" cy="625880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Virtualenv</a:t>
            </a:r>
            <a:r>
              <a:rPr lang="en-US" dirty="0"/>
              <a:t> installation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1" y="2806852"/>
            <a:ext cx="5908431" cy="21493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97" y="4956163"/>
            <a:ext cx="56388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826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CB92-9D75-4409-9F7D-67F310BE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(python 3 for class)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C3730-0691-4956-8276-D7845CB85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steps are same as previous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46402-896F-4C37-938C-B55D664F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2209800"/>
            <a:ext cx="5991225" cy="1495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108D18-3DF2-4186-90A1-BD4F4C56D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3813598"/>
            <a:ext cx="40290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1578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4716</TotalTime>
  <Words>3158</Words>
  <Application>Microsoft Office PowerPoint</Application>
  <PresentationFormat>On-screen Show (4:3)</PresentationFormat>
  <Paragraphs>479</Paragraphs>
  <Slides>109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0" baseType="lpstr">
      <vt:lpstr>Retrospect</vt:lpstr>
      <vt:lpstr>CS5542 Big Data Analytics and Applications  Tutorial 1 - Installations </vt:lpstr>
      <vt:lpstr>Topics to cover</vt:lpstr>
      <vt:lpstr>Introduction of Ubuntu</vt:lpstr>
      <vt:lpstr>Ubuntu Installation</vt:lpstr>
      <vt:lpstr>Git Basic Tasks</vt:lpstr>
      <vt:lpstr>Git Project Management Tasks</vt:lpstr>
      <vt:lpstr>Git 1. Create Git Account</vt:lpstr>
      <vt:lpstr>Git 2. Create Repository</vt:lpstr>
      <vt:lpstr>Git 2. Create Repository</vt:lpstr>
      <vt:lpstr>Git Desktop</vt:lpstr>
      <vt:lpstr>Git</vt:lpstr>
      <vt:lpstr>Git 3. Clone repository to your local</vt:lpstr>
      <vt:lpstr>Git 3. Clone repository to your local</vt:lpstr>
      <vt:lpstr>Git 4. Add file to local Repository</vt:lpstr>
      <vt:lpstr>Git 5. Commit this change</vt:lpstr>
      <vt:lpstr>Git 6. Push the change to remote</vt:lpstr>
      <vt:lpstr>Git bash 3. Clone repository to your local</vt:lpstr>
      <vt:lpstr>Git bash 3. Clone repository to your local</vt:lpstr>
      <vt:lpstr>PowerPoint Presentation</vt:lpstr>
      <vt:lpstr>Git bash 4. Add file to local repository</vt:lpstr>
      <vt:lpstr>Git bash 4. Add a file from local</vt:lpstr>
      <vt:lpstr>Git bash 5. Commit this change</vt:lpstr>
      <vt:lpstr>Git bash 6. Push the change to remote</vt:lpstr>
      <vt:lpstr>Git bash 7. Sync local with remote</vt:lpstr>
      <vt:lpstr>Git Project Management  1. Branch</vt:lpstr>
      <vt:lpstr>Git Project Management  2. Checkout</vt:lpstr>
      <vt:lpstr>Git Project Management  3. Merge</vt:lpstr>
      <vt:lpstr>PowerPoint Presentation</vt:lpstr>
      <vt:lpstr> (Non-Windows User)</vt:lpstr>
      <vt:lpstr>1. Generating new SSH Key and adding SSH Key to the ssh-agent</vt:lpstr>
      <vt:lpstr>Contd…</vt:lpstr>
      <vt:lpstr>2. Adding SSH key to Github account</vt:lpstr>
      <vt:lpstr>Testing</vt:lpstr>
      <vt:lpstr>Contd…</vt:lpstr>
      <vt:lpstr>ZenHub for GitHub project management</vt:lpstr>
      <vt:lpstr>PowerPoint Presentation</vt:lpstr>
      <vt:lpstr>ZenHub</vt:lpstr>
      <vt:lpstr>Add Issues</vt:lpstr>
      <vt:lpstr>Add Issues</vt:lpstr>
      <vt:lpstr>Add Issues</vt:lpstr>
      <vt:lpstr>Add Issues</vt:lpstr>
      <vt:lpstr>Add Issues</vt:lpstr>
      <vt:lpstr>Add Issues</vt:lpstr>
      <vt:lpstr>Board</vt:lpstr>
      <vt:lpstr>Add Milestones</vt:lpstr>
      <vt:lpstr>Add Milestones</vt:lpstr>
      <vt:lpstr>PowerPoint Presentation</vt:lpstr>
      <vt:lpstr>Add Milestones</vt:lpstr>
      <vt:lpstr>Add Milestones</vt:lpstr>
      <vt:lpstr>Wiki</vt:lpstr>
      <vt:lpstr>Wiki</vt:lpstr>
      <vt:lpstr>Build Burndown Chart </vt:lpstr>
      <vt:lpstr>Build Burndown Chart </vt:lpstr>
      <vt:lpstr>Code Contribution</vt:lpstr>
      <vt:lpstr>INTELLIJ</vt:lpstr>
      <vt:lpstr>IntelliJ </vt:lpstr>
      <vt:lpstr>Intellij Ubuntu</vt:lpstr>
      <vt:lpstr>Attention</vt:lpstr>
      <vt:lpstr>PowerPoint Presentation</vt:lpstr>
      <vt:lpstr>For Scala Project</vt:lpstr>
      <vt:lpstr>For Java Project</vt:lpstr>
      <vt:lpstr>PyCharm</vt:lpstr>
      <vt:lpstr>PyCharm</vt:lpstr>
      <vt:lpstr>BUILD TOOLS: SBT and MAVEN</vt:lpstr>
      <vt:lpstr>What is Build Tools?</vt:lpstr>
      <vt:lpstr>SBT</vt:lpstr>
      <vt:lpstr>SBT - Installation</vt:lpstr>
      <vt:lpstr>SBT Commands</vt:lpstr>
      <vt:lpstr>SBT related Files</vt:lpstr>
      <vt:lpstr>SBT related Files</vt:lpstr>
      <vt:lpstr>Maven</vt:lpstr>
      <vt:lpstr>Maven - Installation</vt:lpstr>
      <vt:lpstr>Maven Commands</vt:lpstr>
      <vt:lpstr>Maven related File: pom.xml</vt:lpstr>
      <vt:lpstr>Install Apache Spark Locally</vt:lpstr>
      <vt:lpstr>PowerPoint Presentation</vt:lpstr>
      <vt:lpstr>PowerPoint Presentation</vt:lpstr>
      <vt:lpstr>Building Spark</vt:lpstr>
      <vt:lpstr>Starting Spark </vt:lpstr>
      <vt:lpstr>Android Studio Installation</vt:lpstr>
      <vt:lpstr>Getting Started (1)</vt:lpstr>
      <vt:lpstr>Getting Started (1)</vt:lpstr>
      <vt:lpstr>Getting Started (1)</vt:lpstr>
      <vt:lpstr>.</vt:lpstr>
      <vt:lpstr>Getting Started (2)</vt:lpstr>
      <vt:lpstr>PowerPoint Presentation</vt:lpstr>
      <vt:lpstr>Android Virtual Device Creation</vt:lpstr>
      <vt:lpstr>PowerPoint Presentation</vt:lpstr>
      <vt:lpstr>AVD Manager</vt:lpstr>
      <vt:lpstr>AVD Manager</vt:lpstr>
      <vt:lpstr>AVD Manager</vt:lpstr>
      <vt:lpstr>AVD Manager</vt:lpstr>
      <vt:lpstr>AVD Manager</vt:lpstr>
      <vt:lpstr>Installation</vt:lpstr>
      <vt:lpstr>Types of Installation</vt:lpstr>
      <vt:lpstr>Installation(python3 for class)</vt:lpstr>
      <vt:lpstr>Installation(python3 for class)</vt:lpstr>
      <vt:lpstr>Installation(python3 for class)</vt:lpstr>
      <vt:lpstr>Installation (python 3 for class)</vt:lpstr>
      <vt:lpstr>Installation</vt:lpstr>
      <vt:lpstr>Installation(Windows)</vt:lpstr>
      <vt:lpstr>Installation(Windows)</vt:lpstr>
      <vt:lpstr>Test Installation</vt:lpstr>
      <vt:lpstr>Sample code</vt:lpstr>
      <vt:lpstr>Wiki: Lab Submission</vt:lpstr>
      <vt:lpstr>Wiki: Lab Submission</vt:lpstr>
      <vt:lpstr>Wiki: Lab Submission</vt:lpstr>
      <vt:lpstr>Wiki: Lab Submission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CS551 Tutorial 1</dc:title>
  <dc:creator>Sourav</dc:creator>
  <cp:lastModifiedBy>megha nagabhushan</cp:lastModifiedBy>
  <cp:revision>742</cp:revision>
  <dcterms:created xsi:type="dcterms:W3CDTF">2013-01-17T01:43:07Z</dcterms:created>
  <dcterms:modified xsi:type="dcterms:W3CDTF">2018-01-18T17:55:05Z</dcterms:modified>
</cp:coreProperties>
</file>